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2"/>
  </p:notesMasterIdLst>
  <p:sldIdLst>
    <p:sldId id="256" r:id="rId2"/>
    <p:sldId id="268" r:id="rId3"/>
    <p:sldId id="258" r:id="rId4"/>
    <p:sldId id="281" r:id="rId5"/>
    <p:sldId id="282" r:id="rId6"/>
    <p:sldId id="283" r:id="rId7"/>
    <p:sldId id="259" r:id="rId8"/>
    <p:sldId id="288" r:id="rId9"/>
    <p:sldId id="284" r:id="rId10"/>
    <p:sldId id="287" r:id="rId11"/>
    <p:sldId id="285" r:id="rId12"/>
    <p:sldId id="289" r:id="rId13"/>
    <p:sldId id="260" r:id="rId14"/>
    <p:sldId id="257" r:id="rId15"/>
    <p:sldId id="269" r:id="rId16"/>
    <p:sldId id="270" r:id="rId17"/>
    <p:sldId id="272" r:id="rId18"/>
    <p:sldId id="274" r:id="rId19"/>
    <p:sldId id="271" r:id="rId20"/>
    <p:sldId id="278" r:id="rId21"/>
    <p:sldId id="275" r:id="rId22"/>
    <p:sldId id="276" r:id="rId23"/>
    <p:sldId id="277" r:id="rId24"/>
    <p:sldId id="279" r:id="rId25"/>
    <p:sldId id="261" r:id="rId26"/>
    <p:sldId id="263" r:id="rId27"/>
    <p:sldId id="264" r:id="rId28"/>
    <p:sldId id="265" r:id="rId29"/>
    <p:sldId id="266" r:id="rId30"/>
    <p:sldId id="267" r:id="rId31"/>
  </p:sldIdLst>
  <p:sldSz cx="9144000" cy="6858000" type="screen4x3"/>
  <p:notesSz cx="68580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87389" autoAdjust="0"/>
  </p:normalViewPr>
  <p:slideViewPr>
    <p:cSldViewPr>
      <p:cViewPr varScale="1">
        <p:scale>
          <a:sx n="64" d="100"/>
          <a:sy n="64" d="100"/>
        </p:scale>
        <p:origin x="-1548" y="-102"/>
      </p:cViewPr>
      <p:guideLst>
        <p:guide orient="horz" pos="2160"/>
        <p:guide pos="2880"/>
      </p:guideLst>
    </p:cSldViewPr>
  </p:slideViewPr>
  <p:outlineViewPr>
    <p:cViewPr>
      <p:scale>
        <a:sx n="33" d="100"/>
        <a:sy n="33" d="100"/>
      </p:scale>
      <p:origin x="0" y="127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5CE714D-2A9E-49FD-8B02-56CD6449CE2F}" type="datetimeFigureOut">
              <a:rPr lang="fr-CA" smtClean="0"/>
              <a:pPr/>
              <a:t>2012-11-26</a:t>
            </a:fld>
            <a:endParaRPr lang="fr-CA"/>
          </a:p>
        </p:txBody>
      </p:sp>
      <p:sp>
        <p:nvSpPr>
          <p:cNvPr id="4" name="Espace réservé de l'image des diapositives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894E60E-CA49-455A-B0B0-A9844514EBC2}" type="slidenum">
              <a:rPr lang="fr-CA" smtClean="0"/>
              <a:pPr/>
              <a:t>‹N°›</a:t>
            </a:fld>
            <a:endParaRPr lang="fr-CA"/>
          </a:p>
        </p:txBody>
      </p:sp>
    </p:spTree>
    <p:extLst>
      <p:ext uri="{BB962C8B-B14F-4D97-AF65-F5344CB8AC3E}">
        <p14:creationId xmlns:p14="http://schemas.microsoft.com/office/powerpoint/2010/main" val="422512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fr.wikipedia.org/wiki/Catholicisme" TargetMode="External"/><Relationship Id="rId7" Type="http://schemas.openxmlformats.org/officeDocument/2006/relationships/hyperlink" Target="http://fr.wikipedia.org/wiki/Juda%C3%AFsm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fr.wikipedia.org/wiki/Islam" TargetMode="External"/><Relationship Id="rId5" Type="http://schemas.openxmlformats.org/officeDocument/2006/relationships/hyperlink" Target="http://fr.wikipedia.org/wiki/%C3%89glises_r%C3%A9form%C3%A9es" TargetMode="External"/><Relationship Id="rId4" Type="http://schemas.openxmlformats.org/officeDocument/2006/relationships/hyperlink" Target="http://fr.wikipedia.org/wiki/Suisse"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fr.wikipedia.org/wiki/Sarbacane" TargetMode="External"/><Relationship Id="rId3" Type="http://schemas.openxmlformats.org/officeDocument/2006/relationships/hyperlink" Target="http://fr.wikipedia.org/wiki/Pistolet" TargetMode="External"/><Relationship Id="rId7" Type="http://schemas.openxmlformats.org/officeDocument/2006/relationships/hyperlink" Target="http://fr.wikipedia.org/wiki/Tir_%C3%A0_l'arc"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fr.wikipedia.org/wiki/Arbal%C3%A8te_(arme)" TargetMode="External"/><Relationship Id="rId5" Type="http://schemas.openxmlformats.org/officeDocument/2006/relationships/hyperlink" Target="http://fr.wikipedia.org/wiki/Fusil_de_chasse" TargetMode="External"/><Relationship Id="rId4" Type="http://schemas.openxmlformats.org/officeDocument/2006/relationships/hyperlink" Target="http://fr.wikipedia.org/wiki/Carabin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fr.wikipedia.org/wiki/Ranz_des_vaches"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fr.wikipedia.org/wiki/Yodel" TargetMode="External"/><Relationship Id="rId5" Type="http://schemas.openxmlformats.org/officeDocument/2006/relationships/hyperlink" Target="http://fr.wikipedia.org/wiki/Canton_de_Fribourg" TargetMode="External"/><Relationship Id="rId4" Type="http://schemas.openxmlformats.org/officeDocument/2006/relationships/hyperlink" Target="http://fr.wikipedia.org/wiki/Armailli"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fr.wikipedia.org/wiki/Raclette" TargetMode="External"/><Relationship Id="rId13" Type="http://schemas.openxmlformats.org/officeDocument/2006/relationships/hyperlink" Target="http://fr.wikipedia.org/wiki/Suisse" TargetMode="External"/><Relationship Id="rId18" Type="http://schemas.openxmlformats.org/officeDocument/2006/relationships/hyperlink" Target="http://fr.wikipedia.org/wiki/Viande_s%C3%A9ch%C3%A9e_du_Valais" TargetMode="External"/><Relationship Id="rId26" Type="http://schemas.openxmlformats.org/officeDocument/2006/relationships/hyperlink" Target="http://fr.wikipedia.org/wiki/Parfait_(p%C3%A2te_%C3%A0_tartiner)" TargetMode="External"/><Relationship Id="rId3" Type="http://schemas.openxmlformats.org/officeDocument/2006/relationships/hyperlink" Target="http://fr.wikipedia.org/wiki/Chocolat" TargetMode="External"/><Relationship Id="rId21" Type="http://schemas.openxmlformats.org/officeDocument/2006/relationships/hyperlink" Target="http://fr.wikipedia.org/wiki/Knorr" TargetMode="External"/><Relationship Id="rId7" Type="http://schemas.openxmlformats.org/officeDocument/2006/relationships/hyperlink" Target="http://fr.wikipedia.org/wiki/Gruy%C3%A8re" TargetMode="External"/><Relationship Id="rId12" Type="http://schemas.openxmlformats.org/officeDocument/2006/relationships/hyperlink" Target="http://fr.wikipedia.org/wiki/Mont_d'Or_(fromage)" TargetMode="External"/><Relationship Id="rId17" Type="http://schemas.openxmlformats.org/officeDocument/2006/relationships/hyperlink" Target="http://fr.wikipedia.org/wiki/Saucisson_vaudois" TargetMode="External"/><Relationship Id="rId25" Type="http://schemas.openxmlformats.org/officeDocument/2006/relationships/hyperlink" Target="http://fr.wikipedia.org/wiki/Cenovis" TargetMode="External"/><Relationship Id="rId2" Type="http://schemas.openxmlformats.org/officeDocument/2006/relationships/slide" Target="../slides/slide21.xml"/><Relationship Id="rId16" Type="http://schemas.openxmlformats.org/officeDocument/2006/relationships/hyperlink" Target="http://fr.wikipedia.org/wiki/Cervelas_(saucisse)" TargetMode="External"/><Relationship Id="rId20" Type="http://schemas.openxmlformats.org/officeDocument/2006/relationships/hyperlink" Target="http://fr.wikipedia.org/wiki/Salami" TargetMode="External"/><Relationship Id="rId1" Type="http://schemas.openxmlformats.org/officeDocument/2006/relationships/notesMaster" Target="../notesMasters/notesMaster1.xml"/><Relationship Id="rId6" Type="http://schemas.openxmlformats.org/officeDocument/2006/relationships/hyperlink" Target="http://fr.wikipedia.org/wiki/Emmental" TargetMode="External"/><Relationship Id="rId11" Type="http://schemas.openxmlformats.org/officeDocument/2006/relationships/hyperlink" Target="http://fr.wikipedia.org/wiki/Vacherin_fribourgeois" TargetMode="External"/><Relationship Id="rId24" Type="http://schemas.openxmlformats.org/officeDocument/2006/relationships/hyperlink" Target="http://fr.wikipedia.org/wiki/Ovomaltine" TargetMode="External"/><Relationship Id="rId5" Type="http://schemas.openxmlformats.org/officeDocument/2006/relationships/hyperlink" Target="http://fr.wikipedia.org/wiki/Fromage" TargetMode="External"/><Relationship Id="rId15" Type="http://schemas.openxmlformats.org/officeDocument/2006/relationships/hyperlink" Target="http://fr.wikipedia.org/wiki/Saucisse" TargetMode="External"/><Relationship Id="rId23" Type="http://schemas.openxmlformats.org/officeDocument/2006/relationships/hyperlink" Target="http://fr.wikipedia.org/wiki/Rivella" TargetMode="External"/><Relationship Id="rId10" Type="http://schemas.openxmlformats.org/officeDocument/2006/relationships/hyperlink" Target="http://fr.wikipedia.org/wiki/T%C3%AAte_de_Moine" TargetMode="External"/><Relationship Id="rId19" Type="http://schemas.openxmlformats.org/officeDocument/2006/relationships/hyperlink" Target="http://fr.wikipedia.org/wiki/Viande_des_Grisons" TargetMode="External"/><Relationship Id="rId4" Type="http://schemas.openxmlformats.org/officeDocument/2006/relationships/hyperlink" Target="http://fr.wikipedia.org/wiki/Daniel_Peter" TargetMode="External"/><Relationship Id="rId9" Type="http://schemas.openxmlformats.org/officeDocument/2006/relationships/hyperlink" Target="http://fr.wikipedia.org/wiki/Sbrinz" TargetMode="External"/><Relationship Id="rId14" Type="http://schemas.openxmlformats.org/officeDocument/2006/relationships/hyperlink" Target="http://fr.wikipedia.org/wiki/Viticulture" TargetMode="External"/><Relationship Id="rId22" Type="http://schemas.openxmlformats.org/officeDocument/2006/relationships/hyperlink" Target="http://fr.wikipedia.org/wiki/Maggi"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fr.wikipedia.org/wiki/Fusil_Schmidt-Rubi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1</a:t>
            </a:fld>
            <a:endParaRPr lang="fr-CA"/>
          </a:p>
        </p:txBody>
      </p:sp>
    </p:spTree>
    <p:extLst>
      <p:ext uri="{BB962C8B-B14F-4D97-AF65-F5344CB8AC3E}">
        <p14:creationId xmlns:p14="http://schemas.microsoft.com/office/powerpoint/2010/main" val="1029517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10</a:t>
            </a:fld>
            <a:endParaRPr lang="fr-CA"/>
          </a:p>
        </p:txBody>
      </p:sp>
    </p:spTree>
    <p:extLst>
      <p:ext uri="{BB962C8B-B14F-4D97-AF65-F5344CB8AC3E}">
        <p14:creationId xmlns:p14="http://schemas.microsoft.com/office/powerpoint/2010/main" val="4253184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11</a:t>
            </a:fld>
            <a:endParaRPr lang="fr-CA"/>
          </a:p>
        </p:txBody>
      </p:sp>
    </p:spTree>
    <p:extLst>
      <p:ext uri="{BB962C8B-B14F-4D97-AF65-F5344CB8AC3E}">
        <p14:creationId xmlns:p14="http://schemas.microsoft.com/office/powerpoint/2010/main" val="2376887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12</a:t>
            </a:fld>
            <a:endParaRPr lang="fr-CA"/>
          </a:p>
        </p:txBody>
      </p:sp>
    </p:spTree>
    <p:extLst>
      <p:ext uri="{BB962C8B-B14F-4D97-AF65-F5344CB8AC3E}">
        <p14:creationId xmlns:p14="http://schemas.microsoft.com/office/powerpoint/2010/main" val="2457622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13</a:t>
            </a:fld>
            <a:endParaRPr lang="fr-CA"/>
          </a:p>
        </p:txBody>
      </p:sp>
    </p:spTree>
    <p:extLst>
      <p:ext uri="{BB962C8B-B14F-4D97-AF65-F5344CB8AC3E}">
        <p14:creationId xmlns:p14="http://schemas.microsoft.com/office/powerpoint/2010/main" val="347539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Les suisses et les suissesses</a:t>
            </a:r>
            <a:r>
              <a:rPr lang="fr-CA" dirty="0" smtClean="0"/>
              <a:t>.</a:t>
            </a:r>
          </a:p>
          <a:p>
            <a:endParaRPr lang="fr-CA" dirty="0" smtClean="0"/>
          </a:p>
          <a:p>
            <a:r>
              <a:rPr lang="en-CA" dirty="0" smtClean="0"/>
              <a:t>«</a:t>
            </a:r>
            <a:r>
              <a:rPr lang="fr-CA" dirty="0" smtClean="0"/>
              <a:t>On pense immédiatement</a:t>
            </a:r>
            <a:r>
              <a:rPr lang="fr-CA" baseline="0" dirty="0" smtClean="0"/>
              <a:t> </a:t>
            </a:r>
            <a:r>
              <a:rPr lang="fr-CA" dirty="0" smtClean="0"/>
              <a:t>aux montagnes escarpées aux lacs limpides aux plaines verdoyantes. Aux</a:t>
            </a:r>
            <a:r>
              <a:rPr lang="fr-CA" baseline="0" dirty="0" smtClean="0"/>
              <a:t> </a:t>
            </a:r>
            <a:r>
              <a:rPr lang="fr-CA" dirty="0" smtClean="0"/>
              <a:t>rues brillantes de propreté. Les plus gourmands se délectent à l’évocation</a:t>
            </a:r>
            <a:r>
              <a:rPr lang="fr-CA" baseline="0" dirty="0" smtClean="0"/>
              <a:t> </a:t>
            </a:r>
            <a:r>
              <a:rPr lang="fr-CA" dirty="0" smtClean="0"/>
              <a:t>de pralinés fondants de meringues à la double crème ou de fondue onctueuse.</a:t>
            </a:r>
            <a:r>
              <a:rPr lang="fr-CA" baseline="0" dirty="0" smtClean="0"/>
              <a:t> </a:t>
            </a:r>
            <a:r>
              <a:rPr lang="fr-CA" dirty="0" smtClean="0"/>
              <a:t>Les plus virulents se hérissent en pensant à l’argent douteux jalousement</a:t>
            </a:r>
            <a:r>
              <a:rPr lang="fr-CA" baseline="0" dirty="0" smtClean="0"/>
              <a:t> </a:t>
            </a:r>
            <a:r>
              <a:rPr lang="fr-CA" dirty="0" smtClean="0"/>
              <a:t>gardé dans nos coffres ou au </a:t>
            </a:r>
            <a:r>
              <a:rPr lang="fr-CA" dirty="0" err="1" smtClean="0"/>
              <a:t>Alleingang</a:t>
            </a:r>
            <a:r>
              <a:rPr lang="fr-CA" dirty="0" smtClean="0"/>
              <a:t> d’un petit pays si sûr de sa</a:t>
            </a:r>
            <a:r>
              <a:rPr lang="fr-CA" baseline="0" dirty="0" smtClean="0"/>
              <a:t> </a:t>
            </a:r>
            <a:r>
              <a:rPr lang="fr-CA" dirty="0" smtClean="0"/>
              <a:t>supériorité qu’il va jusqu’à se targuer de son isolement.»</a:t>
            </a:r>
          </a:p>
          <a:p>
            <a:r>
              <a:rPr lang="fr-CA" dirty="0" smtClean="0"/>
              <a:t>«Au fur et à mesure que la Suisse s’est formée toutes les régions tous</a:t>
            </a:r>
            <a:r>
              <a:rPr lang="fr-CA" baseline="0" dirty="0" smtClean="0"/>
              <a:t> </a:t>
            </a:r>
            <a:r>
              <a:rPr lang="fr-CA" dirty="0" smtClean="0"/>
              <a:t>les cantons ont choisi dans leurs traditions leurs objets leurs chansons</a:t>
            </a:r>
            <a:r>
              <a:rPr lang="fr-CA" baseline="0" dirty="0" smtClean="0"/>
              <a:t> </a:t>
            </a:r>
            <a:r>
              <a:rPr lang="fr-CA" dirty="0" smtClean="0"/>
              <a:t>leurs danses... ceux qui leur étaient typiques. Le folklore a donc</a:t>
            </a:r>
            <a:r>
              <a:rPr lang="fr-CA" baseline="0" dirty="0" smtClean="0"/>
              <a:t> </a:t>
            </a:r>
            <a:r>
              <a:rPr lang="fr-CA" dirty="0" smtClean="0"/>
              <a:t>été manipulé au service d’une grammaire helvétique depuis la fin du XIXe.»</a:t>
            </a:r>
            <a:endParaRPr lang="fr-CA" dirty="0"/>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14</a:t>
            </a:fld>
            <a:endParaRPr lang="fr-CA"/>
          </a:p>
        </p:txBody>
      </p:sp>
    </p:spTree>
    <p:extLst>
      <p:ext uri="{BB962C8B-B14F-4D97-AF65-F5344CB8AC3E}">
        <p14:creationId xmlns:p14="http://schemas.microsoft.com/office/powerpoint/2010/main" val="3959037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noProof="0" dirty="0" smtClean="0"/>
              <a:t>Comparaison avec le Québec: Nous avons 2 langues </a:t>
            </a:r>
            <a:r>
              <a:rPr lang="fr-CA" noProof="0" dirty="0" smtClean="0"/>
              <a:t>couramment </a:t>
            </a:r>
            <a:r>
              <a:rPr lang="fr-CA" noProof="0" dirty="0" smtClean="0"/>
              <a:t>parlées et il y a de nombreux conflits.</a:t>
            </a:r>
          </a:p>
          <a:p>
            <a:r>
              <a:rPr lang="fr-CA" noProof="0" dirty="0" smtClean="0"/>
              <a:t>VS</a:t>
            </a:r>
          </a:p>
          <a:p>
            <a:r>
              <a:rPr lang="fr-CA" noProof="0" dirty="0" smtClean="0"/>
              <a:t>En </a:t>
            </a:r>
            <a:r>
              <a:rPr lang="fr-CA" noProof="0" dirty="0" smtClean="0"/>
              <a:t>Suisse</a:t>
            </a:r>
            <a:r>
              <a:rPr lang="fr-CA" baseline="0" noProof="0" dirty="0" smtClean="0"/>
              <a:t> il y a 4 langues et peu de conflits causés par celles-ci.</a:t>
            </a:r>
          </a:p>
          <a:p>
            <a:endParaRPr lang="en-CA" baseline="0" noProof="0" dirty="0" smtClean="0"/>
          </a:p>
          <a:p>
            <a:r>
              <a:rPr lang="en-CA" baseline="0" noProof="0" dirty="0" smtClean="0"/>
              <a:t>***</a:t>
            </a:r>
            <a:r>
              <a:rPr lang="en-CA" baseline="0" noProof="0" dirty="0" err="1" smtClean="0"/>
              <a:t>D’où</a:t>
            </a:r>
            <a:r>
              <a:rPr lang="en-CA" baseline="0" noProof="0" dirty="0" smtClean="0"/>
              <a:t> </a:t>
            </a:r>
            <a:r>
              <a:rPr lang="en-CA" baseline="0" noProof="0" dirty="0" err="1" smtClean="0"/>
              <a:t>vient</a:t>
            </a:r>
            <a:r>
              <a:rPr lang="en-CA" baseline="0" noProof="0" dirty="0" smtClean="0"/>
              <a:t> le </a:t>
            </a:r>
            <a:r>
              <a:rPr lang="en-CA" baseline="0" noProof="0" dirty="0" err="1" smtClean="0"/>
              <a:t>romanche</a:t>
            </a:r>
            <a:r>
              <a:rPr lang="en-CA" baseline="0" noProof="0" dirty="0" smtClean="0"/>
              <a:t>?***</a:t>
            </a:r>
            <a:endParaRPr lang="fr-CA" noProof="0" dirty="0"/>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15</a:t>
            </a:fld>
            <a:endParaRPr lang="fr-CA"/>
          </a:p>
        </p:txBody>
      </p:sp>
    </p:spTree>
    <p:extLst>
      <p:ext uri="{BB962C8B-B14F-4D97-AF65-F5344CB8AC3E}">
        <p14:creationId xmlns:p14="http://schemas.microsoft.com/office/powerpoint/2010/main" val="2796115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Martigny</a:t>
            </a:r>
            <a:r>
              <a:rPr lang="en-CA" baseline="0" dirty="0" smtClean="0"/>
              <a:t> </a:t>
            </a:r>
            <a:r>
              <a:rPr lang="en-CA" baseline="0" dirty="0" err="1" smtClean="0"/>
              <a:t>est</a:t>
            </a:r>
            <a:r>
              <a:rPr lang="en-CA" baseline="0" dirty="0" smtClean="0"/>
              <a:t> en </a:t>
            </a:r>
            <a:r>
              <a:rPr lang="en-CA" dirty="0" smtClean="0"/>
              <a:t>Suisse </a:t>
            </a:r>
            <a:r>
              <a:rPr lang="en-CA" dirty="0" err="1" smtClean="0"/>
              <a:t>romande</a:t>
            </a:r>
            <a:r>
              <a:rPr lang="en-CA"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Parlent</a:t>
            </a:r>
            <a:r>
              <a:rPr lang="en-CA" dirty="0" smtClean="0"/>
              <a:t> </a:t>
            </a:r>
            <a:r>
              <a:rPr lang="en-CA" dirty="0" smtClean="0"/>
              <a:t>le </a:t>
            </a:r>
            <a:r>
              <a:rPr lang="en-CA" dirty="0" err="1" smtClean="0"/>
              <a:t>français</a:t>
            </a:r>
            <a:r>
              <a:rPr lang="en-CA" dirty="0" smtClean="0"/>
              <a:t>.</a:t>
            </a:r>
            <a:endParaRPr lang="fr-CA" dirty="0" smtClean="0">
              <a:effectLst/>
            </a:endParaRPr>
          </a:p>
          <a:p>
            <a:endParaRPr lang="fr-CA" dirty="0"/>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16</a:t>
            </a:fld>
            <a:endParaRPr lang="fr-CA"/>
          </a:p>
        </p:txBody>
      </p:sp>
    </p:spTree>
    <p:extLst>
      <p:ext uri="{BB962C8B-B14F-4D97-AF65-F5344CB8AC3E}">
        <p14:creationId xmlns:p14="http://schemas.microsoft.com/office/powerpoint/2010/main" val="2587964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Ne </a:t>
            </a:r>
            <a:r>
              <a:rPr lang="en-CA" dirty="0" err="1" smtClean="0"/>
              <a:t>devrait</a:t>
            </a:r>
            <a:r>
              <a:rPr lang="en-CA" dirty="0" smtClean="0"/>
              <a:t> </a:t>
            </a:r>
            <a:r>
              <a:rPr lang="fr-CA" noProof="0" dirty="0" smtClean="0"/>
              <a:t>pas</a:t>
            </a:r>
            <a:r>
              <a:rPr lang="en-CA" dirty="0" smtClean="0"/>
              <a:t> </a:t>
            </a:r>
            <a:r>
              <a:rPr lang="en-CA" dirty="0" err="1" smtClean="0"/>
              <a:t>être</a:t>
            </a:r>
            <a:r>
              <a:rPr lang="en-CA" dirty="0" smtClean="0"/>
              <a:t> </a:t>
            </a:r>
            <a:r>
              <a:rPr lang="en-CA" dirty="0" err="1" smtClean="0"/>
              <a:t>une</a:t>
            </a:r>
            <a:r>
              <a:rPr lang="en-CA" dirty="0" smtClean="0"/>
              <a:t> </a:t>
            </a:r>
            <a:r>
              <a:rPr lang="en-CA" dirty="0" err="1" smtClean="0"/>
              <a:t>barrière</a:t>
            </a:r>
            <a:r>
              <a:rPr lang="en-CA" baseline="0" dirty="0" smtClean="0"/>
              <a:t> </a:t>
            </a:r>
            <a:r>
              <a:rPr lang="en-CA" baseline="0" dirty="0" err="1" smtClean="0"/>
              <a:t>ni</a:t>
            </a:r>
            <a:r>
              <a:rPr lang="en-CA" baseline="0" dirty="0" smtClean="0"/>
              <a:t> causer de </a:t>
            </a:r>
            <a:r>
              <a:rPr lang="en-CA" baseline="0" dirty="0" err="1" smtClean="0"/>
              <a:t>difficultés</a:t>
            </a:r>
            <a:r>
              <a:rPr lang="en-CA" baseline="0" dirty="0" smtClean="0"/>
              <a:t>.</a:t>
            </a:r>
          </a:p>
          <a:p>
            <a:endParaRPr lang="fr-CA" dirty="0" smtClean="0"/>
          </a:p>
          <a:p>
            <a:r>
              <a:rPr lang="fr-CA" dirty="0" smtClean="0"/>
              <a:t>«Selon le recensement fédéral de la population 2010, la religion la plus répandue du pays est le </a:t>
            </a:r>
            <a:r>
              <a:rPr lang="fr-CA" dirty="0" smtClean="0">
                <a:hlinkClick r:id="rId3" tooltip="Catholicisme"/>
              </a:rPr>
              <a:t>catholicisme</a:t>
            </a:r>
            <a:r>
              <a:rPr lang="fr-CA" dirty="0" smtClean="0"/>
              <a:t>, avec presque 39 %</a:t>
            </a:r>
            <a:r>
              <a:rPr lang="fr-CA" baseline="30000" dirty="0" smtClean="0">
                <a:hlinkClick r:id="rId4"/>
              </a:rPr>
              <a:t>60</a:t>
            </a:r>
            <a:r>
              <a:rPr lang="fr-CA" dirty="0" smtClean="0"/>
              <a:t> de la population. La deuxième religion est l'</a:t>
            </a:r>
            <a:r>
              <a:rPr lang="fr-CA" dirty="0" smtClean="0">
                <a:hlinkClick r:id="rId5" tooltip="Églises réformées"/>
              </a:rPr>
              <a:t>Église évangélique réformée</a:t>
            </a:r>
            <a:r>
              <a:rPr lang="fr-CA" dirty="0" smtClean="0"/>
              <a:t>, avec 33 %</a:t>
            </a:r>
            <a:r>
              <a:rPr lang="fr-CA" baseline="30000" dirty="0" smtClean="0">
                <a:hlinkClick r:id="rId4"/>
              </a:rPr>
              <a:t>60</a:t>
            </a:r>
            <a:r>
              <a:rPr lang="fr-CA" dirty="0" smtClean="0"/>
              <a:t> de la population. Généralement, les cantons se réclament de l'une des deux confessions. L'</a:t>
            </a:r>
            <a:r>
              <a:rPr lang="fr-CA" dirty="0" smtClean="0">
                <a:hlinkClick r:id="rId6" tooltip="Islam"/>
              </a:rPr>
              <a:t>islam</a:t>
            </a:r>
            <a:r>
              <a:rPr lang="fr-CA" dirty="0" smtClean="0"/>
              <a:t> est la troisième religion avec 4,5 %</a:t>
            </a:r>
            <a:r>
              <a:rPr lang="fr-CA" baseline="30000" dirty="0" smtClean="0">
                <a:hlinkClick r:id="rId4"/>
              </a:rPr>
              <a:t>60</a:t>
            </a:r>
            <a:r>
              <a:rPr lang="fr-CA" dirty="0" smtClean="0"/>
              <a:t> de la population, 0,2 % de la population appartiennent aux </a:t>
            </a:r>
            <a:r>
              <a:rPr lang="fr-CA" dirty="0" smtClean="0">
                <a:hlinkClick r:id="rId7" tooltip="Judaïsme"/>
              </a:rPr>
              <a:t>communautés juives</a:t>
            </a:r>
            <a:r>
              <a:rPr lang="fr-CA" dirty="0" smtClean="0"/>
              <a:t>. La proportion des habitants se déclarant sans religion est de 20 %</a:t>
            </a:r>
            <a:r>
              <a:rPr lang="fr-CA" baseline="30000" dirty="0" smtClean="0">
                <a:hlinkClick r:id="rId4"/>
              </a:rPr>
              <a:t>60</a:t>
            </a:r>
            <a:r>
              <a:rPr lang="fr-CA" dirty="0" smtClean="0"/>
              <a:t>.»</a:t>
            </a:r>
            <a:endParaRPr lang="fr-CA" dirty="0"/>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17</a:t>
            </a:fld>
            <a:endParaRPr lang="fr-CA"/>
          </a:p>
        </p:txBody>
      </p:sp>
    </p:spTree>
    <p:extLst>
      <p:ext uri="{BB962C8B-B14F-4D97-AF65-F5344CB8AC3E}">
        <p14:creationId xmlns:p14="http://schemas.microsoft.com/office/powerpoint/2010/main" val="3176944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 </a:t>
            </a:r>
            <a:r>
              <a:rPr lang="fr-CA" b="1" dirty="0" smtClean="0"/>
              <a:t>tir sportif</a:t>
            </a:r>
            <a:r>
              <a:rPr lang="fr-CA" dirty="0" smtClean="0"/>
              <a:t> comprend le tir au </a:t>
            </a:r>
            <a:r>
              <a:rPr lang="fr-CA" dirty="0" smtClean="0">
                <a:hlinkClick r:id="rId3" tooltip="Pistolet"/>
              </a:rPr>
              <a:t>pistolet</a:t>
            </a:r>
            <a:r>
              <a:rPr lang="fr-CA" dirty="0" smtClean="0"/>
              <a:t>, à la </a:t>
            </a:r>
            <a:r>
              <a:rPr lang="fr-CA" dirty="0" smtClean="0">
                <a:hlinkClick r:id="rId4" tooltip="Carabine"/>
              </a:rPr>
              <a:t>carabine</a:t>
            </a:r>
            <a:r>
              <a:rPr lang="fr-CA" dirty="0" smtClean="0"/>
              <a:t>, au </a:t>
            </a:r>
            <a:r>
              <a:rPr lang="fr-CA" dirty="0" smtClean="0">
                <a:hlinkClick r:id="rId5" tooltip="Fusil de chasse"/>
              </a:rPr>
              <a:t>fusil de chasse</a:t>
            </a:r>
            <a:r>
              <a:rPr lang="fr-CA" dirty="0" smtClean="0"/>
              <a:t> et à l'air comprimé (l'</a:t>
            </a:r>
            <a:r>
              <a:rPr lang="fr-CA" dirty="0" smtClean="0">
                <a:hlinkClick r:id="rId6" tooltip="Arbalète (arme)"/>
              </a:rPr>
              <a:t>arbalète</a:t>
            </a:r>
            <a:r>
              <a:rPr lang="fr-CA" dirty="0" smtClean="0"/>
              <a:t>, le </a:t>
            </a:r>
            <a:r>
              <a:rPr lang="fr-CA" dirty="0" smtClean="0">
                <a:hlinkClick r:id="rId7" tooltip="Tir à l'arc"/>
              </a:rPr>
              <a:t>tir à l'arc</a:t>
            </a:r>
            <a:r>
              <a:rPr lang="fr-CA" dirty="0" smtClean="0"/>
              <a:t> et la </a:t>
            </a:r>
            <a:r>
              <a:rPr lang="fr-CA" dirty="0" smtClean="0">
                <a:hlinkClick r:id="rId8" tooltip="Sarbacane"/>
              </a:rPr>
              <a:t>sarbacane</a:t>
            </a:r>
            <a:r>
              <a:rPr lang="fr-CA" dirty="0" smtClean="0"/>
              <a:t> sont considérés comme des sports à part</a:t>
            </a:r>
            <a:r>
              <a:rPr lang="fr-CA" dirty="0" smtClean="0"/>
              <a:t>).»</a:t>
            </a:r>
          </a:p>
          <a:p>
            <a:endParaRPr lang="fr-CA" dirty="0" smtClean="0"/>
          </a:p>
          <a:p>
            <a:r>
              <a:rPr lang="en-CA" dirty="0" smtClean="0"/>
              <a:t>Les </a:t>
            </a:r>
            <a:r>
              <a:rPr lang="en-CA" dirty="0" err="1" smtClean="0"/>
              <a:t>rivalités</a:t>
            </a:r>
            <a:r>
              <a:rPr lang="en-CA" dirty="0" smtClean="0"/>
              <a:t> entre les cantons </a:t>
            </a:r>
            <a:r>
              <a:rPr lang="en-CA" dirty="0" err="1" smtClean="0"/>
              <a:t>peuvent</a:t>
            </a:r>
            <a:r>
              <a:rPr lang="en-CA" dirty="0" smtClean="0"/>
              <a:t> </a:t>
            </a:r>
            <a:r>
              <a:rPr lang="en-CA" dirty="0" err="1" smtClean="0"/>
              <a:t>être</a:t>
            </a:r>
            <a:r>
              <a:rPr lang="en-CA" dirty="0" smtClean="0"/>
              <a:t> </a:t>
            </a:r>
            <a:r>
              <a:rPr lang="en-CA" dirty="0" err="1" smtClean="0"/>
              <a:t>réglées</a:t>
            </a:r>
            <a:r>
              <a:rPr lang="en-CA" dirty="0" smtClean="0"/>
              <a:t> </a:t>
            </a:r>
            <a:r>
              <a:rPr lang="en-CA" dirty="0" smtClean="0"/>
              <a:t>par des parties de Hockey.</a:t>
            </a:r>
            <a:endParaRPr lang="fr-CA" dirty="0"/>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18</a:t>
            </a:fld>
            <a:endParaRPr lang="fr-CA"/>
          </a:p>
        </p:txBody>
      </p:sp>
    </p:spTree>
    <p:extLst>
      <p:ext uri="{BB962C8B-B14F-4D97-AF65-F5344CB8AC3E}">
        <p14:creationId xmlns:p14="http://schemas.microsoft.com/office/powerpoint/2010/main" val="1437294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itchFamily="34" charset="0"/>
              <a:buChar char="•"/>
            </a:pPr>
            <a:r>
              <a:rPr lang="en-CA" dirty="0" err="1" smtClean="0"/>
              <a:t>Valeur</a:t>
            </a:r>
            <a:r>
              <a:rPr lang="en-CA" dirty="0" smtClean="0"/>
              <a:t> </a:t>
            </a:r>
            <a:r>
              <a:rPr lang="en-CA" dirty="0" err="1" smtClean="0"/>
              <a:t>importante</a:t>
            </a:r>
            <a:r>
              <a:rPr lang="en-CA" dirty="0" smtClean="0"/>
              <a:t> en Suisse</a:t>
            </a:r>
          </a:p>
          <a:p>
            <a:pPr marL="171450" indent="-171450">
              <a:buFont typeface="Arial" pitchFamily="34" charset="0"/>
              <a:buChar char="•"/>
            </a:pPr>
            <a:r>
              <a:rPr lang="en-CA" dirty="0" smtClean="0"/>
              <a:t>Important de respecter </a:t>
            </a:r>
            <a:r>
              <a:rPr lang="en-CA" dirty="0" err="1" smtClean="0"/>
              <a:t>leurs</a:t>
            </a:r>
            <a:r>
              <a:rPr lang="en-CA" dirty="0" smtClean="0"/>
              <a:t> </a:t>
            </a:r>
            <a:r>
              <a:rPr lang="en-CA" dirty="0" err="1" smtClean="0"/>
              <a:t>politiques</a:t>
            </a:r>
            <a:r>
              <a:rPr lang="en-CA" dirty="0" smtClean="0"/>
              <a:t> en</a:t>
            </a:r>
            <a:r>
              <a:rPr lang="en-CA" baseline="0" dirty="0" smtClean="0"/>
              <a:t> </a:t>
            </a:r>
            <a:r>
              <a:rPr lang="en-CA" baseline="0" dirty="0" err="1" smtClean="0"/>
              <a:t>tant</a:t>
            </a:r>
            <a:r>
              <a:rPr lang="en-CA" baseline="0" dirty="0" smtClean="0"/>
              <a:t> </a:t>
            </a:r>
            <a:r>
              <a:rPr lang="en-CA" baseline="0" dirty="0" err="1" smtClean="0"/>
              <a:t>que</a:t>
            </a:r>
            <a:r>
              <a:rPr lang="en-CA" baseline="0" dirty="0" smtClean="0"/>
              <a:t> </a:t>
            </a:r>
            <a:r>
              <a:rPr lang="en-CA" baseline="0" dirty="0" err="1" smtClean="0"/>
              <a:t>stagiaires</a:t>
            </a:r>
            <a:r>
              <a:rPr lang="en-CA" baseline="0" dirty="0" smtClean="0"/>
              <a:t> et </a:t>
            </a:r>
            <a:r>
              <a:rPr lang="en-CA" baseline="0" dirty="0" err="1" smtClean="0"/>
              <a:t>modèles</a:t>
            </a:r>
            <a:endParaRPr lang="en-CA" baseline="0" dirty="0" smtClean="0"/>
          </a:p>
          <a:p>
            <a:pPr marL="0" indent="0">
              <a:buFont typeface="Arial" pitchFamily="34" charset="0"/>
              <a:buNone/>
            </a:pPr>
            <a:endParaRPr lang="fr-CA" dirty="0" smtClean="0"/>
          </a:p>
          <a:p>
            <a:pPr marL="171450" indent="-171450">
              <a:buFont typeface="Arial" pitchFamily="34" charset="0"/>
              <a:buChar char="•"/>
            </a:pPr>
            <a:r>
              <a:rPr lang="fr-CA" dirty="0" smtClean="0"/>
              <a:t>«La Suisse est également championne du recyclage avec des taux records: 96% du verre, 90% de l’aluminium, 80% de l’acier, 77% du papier et 76% du PET utilisés sont recyclés. Même les déchets verts sont recyclés et traités dans de grandes installations de compostage et de fermentation produisant du BIOGAZ (= énergie propre et renouvelable).</a:t>
            </a:r>
            <a:br>
              <a:rPr lang="fr-CA" dirty="0" smtClean="0"/>
            </a:br>
            <a:r>
              <a:rPr lang="fr-CA" dirty="0" smtClean="0"/>
              <a:t>2/3 de l’énergie Suisse proviennent d’ailleurs de sources renouvelables, essentiellement de l’énergie hydraulique, mais également de l’énergie solaire où la Suisse a joué un rôle de pionnière et continue à innover (voir projet « </a:t>
            </a:r>
            <a:r>
              <a:rPr lang="fr-CA" dirty="0" err="1" smtClean="0"/>
              <a:t>Solar</a:t>
            </a:r>
            <a:r>
              <a:rPr lang="fr-CA" dirty="0" smtClean="0"/>
              <a:t> </a:t>
            </a:r>
            <a:r>
              <a:rPr lang="fr-CA" dirty="0" err="1" smtClean="0"/>
              <a:t>Impuls</a:t>
            </a:r>
            <a:r>
              <a:rPr lang="fr-CA" dirty="0" smtClean="0"/>
              <a:t> » ou encore « </a:t>
            </a:r>
            <a:r>
              <a:rPr lang="fr-CA" dirty="0" err="1" smtClean="0"/>
              <a:t>Planet</a:t>
            </a:r>
            <a:r>
              <a:rPr lang="fr-CA" dirty="0" smtClean="0"/>
              <a:t> </a:t>
            </a:r>
            <a:r>
              <a:rPr lang="fr-CA" dirty="0" err="1" smtClean="0"/>
              <a:t>Solar</a:t>
            </a:r>
            <a:r>
              <a:rPr lang="fr-CA" dirty="0" smtClean="0"/>
              <a:t> »). </a:t>
            </a:r>
            <a:r>
              <a:rPr lang="fr-CA" dirty="0" smtClean="0"/>
              <a:t>»</a:t>
            </a:r>
          </a:p>
          <a:p>
            <a:pPr marL="0" indent="0">
              <a:buFont typeface="Arial" pitchFamily="34" charset="0"/>
              <a:buNone/>
            </a:pPr>
            <a:endParaRPr lang="fr-CA" dirty="0" smtClean="0"/>
          </a:p>
          <a:p>
            <a:pPr marL="171450" indent="-171450">
              <a:buFont typeface="Arial" pitchFamily="34" charset="0"/>
              <a:buChar char="•"/>
            </a:pPr>
            <a:r>
              <a:rPr lang="en-CA" dirty="0" err="1" smtClean="0"/>
              <a:t>Martigny</a:t>
            </a:r>
            <a:r>
              <a:rPr lang="en-CA" dirty="0" smtClean="0"/>
              <a:t> = </a:t>
            </a:r>
            <a:r>
              <a:rPr lang="en-CA" dirty="0" err="1" smtClean="0"/>
              <a:t>certifiée</a:t>
            </a:r>
            <a:r>
              <a:rPr lang="en-CA" dirty="0" smtClean="0"/>
              <a:t> CITÉ DE L’ÉNERGIE par </a:t>
            </a:r>
            <a:r>
              <a:rPr lang="fr-CA" dirty="0" smtClean="0"/>
              <a:t>l’Office Fédéral de l’</a:t>
            </a:r>
            <a:r>
              <a:rPr lang="fr-CA" dirty="0" err="1" smtClean="0"/>
              <a:t>Energie</a:t>
            </a:r>
            <a:r>
              <a:rPr lang="fr-CA" dirty="0" smtClean="0"/>
              <a:t> pour sa politique énergétique exemplaire. </a:t>
            </a:r>
          </a:p>
          <a:p>
            <a:pPr marL="171450" indent="-171450">
              <a:buFont typeface="Arial" pitchFamily="34" charset="0"/>
              <a:buChar char="•"/>
            </a:pPr>
            <a:r>
              <a:rPr lang="fr-CA" dirty="0" smtClean="0"/>
              <a:t>«Ce label est une reconnaissance attribuée par l’Office Fédéral de l’</a:t>
            </a:r>
            <a:r>
              <a:rPr lang="fr-CA" dirty="0" err="1" smtClean="0"/>
              <a:t>Energie</a:t>
            </a:r>
            <a:r>
              <a:rPr lang="fr-CA" dirty="0" smtClean="0"/>
              <a:t> aux villes suisses qui font preuve d’une politique énergétique exemplaire. De plus, suite à d’importantes améliorations, la commune a été ré-auditée pour ce même label courant 2008 et a obtenu un excellent résultat. Martigny est ainsi devenue la 1</a:t>
            </a:r>
            <a:r>
              <a:rPr lang="fr-CA" baseline="30000" dirty="0" smtClean="0"/>
              <a:t>ère</a:t>
            </a:r>
            <a:r>
              <a:rPr lang="fr-CA" dirty="0" smtClean="0"/>
              <a:t> Cité valaisanne et fait partie des 18  villes suisses labellisées </a:t>
            </a:r>
            <a:r>
              <a:rPr lang="fr-CA" dirty="0" err="1" smtClean="0"/>
              <a:t>eea</a:t>
            </a:r>
            <a:r>
              <a:rPr lang="fr-CA" dirty="0" smtClean="0"/>
              <a:t> gold® en matière de réalisations énergétiques durables sur son territoire.»</a:t>
            </a:r>
            <a:endParaRPr lang="fr-CA" dirty="0"/>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19</a:t>
            </a:fld>
            <a:endParaRPr lang="fr-CA"/>
          </a:p>
        </p:txBody>
      </p:sp>
    </p:spTree>
    <p:extLst>
      <p:ext uri="{BB962C8B-B14F-4D97-AF65-F5344CB8AC3E}">
        <p14:creationId xmlns:p14="http://schemas.microsoft.com/office/powerpoint/2010/main" val="184883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noProof="0" dirty="0" smtClean="0"/>
              <a:t>Motivations…</a:t>
            </a:r>
            <a:endParaRPr lang="fr-CA" noProof="0" dirty="0" smtClean="0"/>
          </a:p>
          <a:p>
            <a:pPr marL="171450" indent="-171450">
              <a:buFont typeface="Arial" pitchFamily="34" charset="0"/>
              <a:buChar char="•"/>
            </a:pPr>
            <a:r>
              <a:rPr lang="fr-CA" noProof="0" dirty="0" smtClean="0"/>
              <a:t>Personnelles: </a:t>
            </a:r>
            <a:r>
              <a:rPr lang="fr-CA" noProof="0" dirty="0" smtClean="0"/>
              <a:t>En m’imaginant vivre à l’étranger, je visualisais un petit village pittoresque entouré de montagnes… Martigny concrétise cette vision.</a:t>
            </a:r>
          </a:p>
          <a:p>
            <a:pPr marL="171450" indent="-171450">
              <a:buFont typeface="Arial" pitchFamily="34" charset="0"/>
              <a:buChar char="•"/>
            </a:pPr>
            <a:r>
              <a:rPr lang="en-CA" noProof="0" dirty="0" err="1" smtClean="0"/>
              <a:t>Professionnelles</a:t>
            </a:r>
            <a:r>
              <a:rPr lang="en-CA" noProof="0" dirty="0" smtClean="0"/>
              <a:t> </a:t>
            </a:r>
            <a:endParaRPr lang="fr-CA" noProof="0" dirty="0" smtClean="0"/>
          </a:p>
          <a:p>
            <a:endParaRPr lang="fr-CA" noProof="0" dirty="0" smtClean="0"/>
          </a:p>
          <a:p>
            <a:r>
              <a:rPr lang="fr-CA" noProof="0" dirty="0" smtClean="0"/>
              <a:t>Après </a:t>
            </a:r>
            <a:r>
              <a:rPr lang="fr-CA" noProof="0" dirty="0" smtClean="0"/>
              <a:t>avoir nommé les motivations, poser une question ouverte sur ce</a:t>
            </a:r>
            <a:r>
              <a:rPr lang="fr-CA" baseline="0" noProof="0" dirty="0" smtClean="0"/>
              <a:t> que la Suisse leur évoque.</a:t>
            </a:r>
            <a:endParaRPr lang="fr-CA" noProof="0" dirty="0"/>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2</a:t>
            </a:fld>
            <a:endParaRPr lang="fr-CA"/>
          </a:p>
        </p:txBody>
      </p:sp>
    </p:spTree>
    <p:extLst>
      <p:ext uri="{BB962C8B-B14F-4D97-AF65-F5344CB8AC3E}">
        <p14:creationId xmlns:p14="http://schemas.microsoft.com/office/powerpoint/2010/main" val="1921274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Les fêtes </a:t>
            </a:r>
            <a:r>
              <a:rPr lang="en-CA" dirty="0" err="1" smtClean="0"/>
              <a:t>ressemblent</a:t>
            </a:r>
            <a:r>
              <a:rPr lang="en-CA" baseline="0" dirty="0" smtClean="0"/>
              <a:t> à </a:t>
            </a:r>
            <a:r>
              <a:rPr lang="en-CA" baseline="0" dirty="0" err="1" smtClean="0"/>
              <a:t>celles</a:t>
            </a:r>
            <a:r>
              <a:rPr lang="en-CA" baseline="0" dirty="0" smtClean="0"/>
              <a:t> </a:t>
            </a:r>
            <a:r>
              <a:rPr lang="en-CA" baseline="0" dirty="0" err="1" smtClean="0"/>
              <a:t>d’ici</a:t>
            </a:r>
            <a:r>
              <a:rPr lang="en-CA" baseline="0" dirty="0" smtClean="0"/>
              <a:t>, en plus de </a:t>
            </a:r>
            <a:r>
              <a:rPr lang="en-CA" baseline="0" dirty="0" err="1" smtClean="0"/>
              <a:t>leur</a:t>
            </a:r>
            <a:r>
              <a:rPr lang="en-CA" baseline="0" dirty="0" smtClean="0"/>
              <a:t> fête </a:t>
            </a:r>
            <a:r>
              <a:rPr lang="en-CA" baseline="0" dirty="0" err="1" smtClean="0"/>
              <a:t>nationale</a:t>
            </a:r>
            <a:r>
              <a:rPr lang="en-CA" baseline="0" dirty="0" smtClean="0"/>
              <a:t> le 1er </a:t>
            </a:r>
            <a:r>
              <a:rPr lang="en-CA" baseline="0" dirty="0" err="1" smtClean="0"/>
              <a:t>août</a:t>
            </a:r>
            <a:r>
              <a:rPr lang="en-CA" baseline="0" dirty="0" smtClean="0"/>
              <a:t>.</a:t>
            </a:r>
            <a:endParaRPr lang="fr-CA" dirty="0" smtClean="0"/>
          </a:p>
          <a:p>
            <a:endParaRPr lang="fr-CA" dirty="0" smtClean="0"/>
          </a:p>
          <a:p>
            <a:pPr marL="171450" indent="-171450">
              <a:buFont typeface="Arial" pitchFamily="34" charset="0"/>
              <a:buChar char="•"/>
            </a:pPr>
            <a:r>
              <a:rPr lang="fr-CA" dirty="0" smtClean="0"/>
              <a:t>« Chant du soir </a:t>
            </a:r>
            <a:r>
              <a:rPr lang="fr-CA" dirty="0" smtClean="0"/>
              <a:t>»</a:t>
            </a:r>
            <a:endParaRPr lang="fr-CA" dirty="0" smtClean="0"/>
          </a:p>
          <a:p>
            <a:pPr marL="171450" indent="-171450">
              <a:buFont typeface="Arial" pitchFamily="34" charset="0"/>
              <a:buChar char="•"/>
            </a:pPr>
            <a:r>
              <a:rPr lang="fr-CA" dirty="0" smtClean="0"/>
              <a:t>Les </a:t>
            </a:r>
            <a:r>
              <a:rPr lang="fr-CA" dirty="0" smtClean="0"/>
              <a:t>« </a:t>
            </a:r>
            <a:r>
              <a:rPr lang="fr-CA" dirty="0" smtClean="0">
                <a:hlinkClick r:id="rId3" tooltip="Ranz des vaches"/>
              </a:rPr>
              <a:t>Ranz des vaches</a:t>
            </a:r>
            <a:r>
              <a:rPr lang="fr-CA" dirty="0" smtClean="0"/>
              <a:t> »: chant traditionnel </a:t>
            </a:r>
            <a:r>
              <a:rPr lang="fr-CA" i="1" dirty="0" smtClean="0"/>
              <a:t>a cappella</a:t>
            </a:r>
            <a:r>
              <a:rPr lang="fr-CA" dirty="0" smtClean="0"/>
              <a:t> des </a:t>
            </a:r>
            <a:r>
              <a:rPr lang="fr-CA" dirty="0" smtClean="0">
                <a:hlinkClick r:id="rId4" tooltip="Armailli"/>
              </a:rPr>
              <a:t>armaillis</a:t>
            </a:r>
            <a:r>
              <a:rPr lang="fr-CA" dirty="0" smtClean="0"/>
              <a:t> (vachers) dans le </a:t>
            </a:r>
            <a:r>
              <a:rPr lang="fr-CA" dirty="0" smtClean="0">
                <a:hlinkClick r:id="rId5" tooltip="Canton de Fribourg"/>
              </a:rPr>
              <a:t>canton de Fribourg</a:t>
            </a:r>
            <a:r>
              <a:rPr lang="fr-CA" dirty="0" smtClean="0"/>
              <a:t>. Il est habituellement chanté durant la montée des troupeaux à l'alpage et le retour dans les étables à la fin de l'été</a:t>
            </a:r>
          </a:p>
          <a:p>
            <a:pPr marL="171450" indent="-171450">
              <a:buFont typeface="Arial" pitchFamily="34" charset="0"/>
              <a:buChar char="•"/>
            </a:pPr>
            <a:r>
              <a:rPr lang="fr-CA" dirty="0" smtClean="0"/>
              <a:t>Le </a:t>
            </a:r>
            <a:r>
              <a:rPr lang="fr-CA" dirty="0" smtClean="0"/>
              <a:t>« </a:t>
            </a:r>
            <a:r>
              <a:rPr lang="fr-CA" dirty="0" err="1" smtClean="0">
                <a:hlinkClick r:id="rId6" tooltip="Yodel"/>
              </a:rPr>
              <a:t>yodel</a:t>
            </a:r>
            <a:r>
              <a:rPr lang="fr-CA" dirty="0" smtClean="0"/>
              <a:t> </a:t>
            </a:r>
            <a:r>
              <a:rPr lang="fr-CA" dirty="0" smtClean="0"/>
              <a:t>»</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20</a:t>
            </a:fld>
            <a:endParaRPr lang="fr-CA"/>
          </a:p>
        </p:txBody>
      </p:sp>
    </p:spTree>
    <p:extLst>
      <p:ext uri="{BB962C8B-B14F-4D97-AF65-F5344CB8AC3E}">
        <p14:creationId xmlns:p14="http://schemas.microsoft.com/office/powerpoint/2010/main" val="2696783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itchFamily="34" charset="0"/>
              <a:buChar char="•"/>
            </a:pPr>
            <a:r>
              <a:rPr lang="en-CA" dirty="0" smtClean="0"/>
              <a:t>Pas la</a:t>
            </a:r>
            <a:r>
              <a:rPr lang="en-CA" baseline="0" dirty="0" smtClean="0"/>
              <a:t> </a:t>
            </a:r>
            <a:r>
              <a:rPr lang="en-CA" baseline="0" dirty="0" err="1" smtClean="0"/>
              <a:t>seule</a:t>
            </a:r>
            <a:r>
              <a:rPr lang="en-CA" baseline="0" dirty="0" smtClean="0"/>
              <a:t> </a:t>
            </a:r>
            <a:r>
              <a:rPr lang="en-CA" baseline="0" dirty="0" err="1" smtClean="0"/>
              <a:t>nourriture</a:t>
            </a:r>
            <a:r>
              <a:rPr lang="en-CA" baseline="0" dirty="0" smtClean="0"/>
              <a:t> </a:t>
            </a:r>
            <a:r>
              <a:rPr lang="en-CA" baseline="0" dirty="0" err="1" smtClean="0"/>
              <a:t>que</a:t>
            </a:r>
            <a:r>
              <a:rPr lang="en-CA" baseline="0" dirty="0" smtClean="0"/>
              <a:t> </a:t>
            </a:r>
            <a:r>
              <a:rPr lang="en-CA" baseline="0" dirty="0" err="1" smtClean="0"/>
              <a:t>l’on</a:t>
            </a:r>
            <a:r>
              <a:rPr lang="en-CA" baseline="0" dirty="0" smtClean="0"/>
              <a:t> </a:t>
            </a:r>
            <a:r>
              <a:rPr lang="en-CA" baseline="0" dirty="0" err="1" smtClean="0"/>
              <a:t>trouve</a:t>
            </a:r>
            <a:r>
              <a:rPr lang="en-CA" baseline="0" dirty="0" smtClean="0"/>
              <a:t> en Suisse, </a:t>
            </a:r>
            <a:r>
              <a:rPr lang="en-CA" baseline="0" dirty="0" err="1" smtClean="0"/>
              <a:t>plutôt</a:t>
            </a:r>
            <a:r>
              <a:rPr lang="en-CA" baseline="0" dirty="0" smtClean="0"/>
              <a:t> la </a:t>
            </a:r>
            <a:r>
              <a:rPr lang="en-CA" baseline="0" dirty="0" err="1" smtClean="0"/>
              <a:t>nourriture</a:t>
            </a:r>
            <a:r>
              <a:rPr lang="en-CA" baseline="0" dirty="0" smtClean="0"/>
              <a:t> </a:t>
            </a:r>
            <a:r>
              <a:rPr lang="en-CA" baseline="0" dirty="0" err="1" smtClean="0"/>
              <a:t>typique</a:t>
            </a:r>
            <a:r>
              <a:rPr lang="en-CA" baseline="0" dirty="0" smtClean="0"/>
              <a:t>.</a:t>
            </a:r>
            <a:endParaRPr lang="fr-CA" dirty="0" smtClean="0"/>
          </a:p>
          <a:p>
            <a:pPr marL="171450" indent="-171450">
              <a:buFont typeface="Arial" pitchFamily="34" charset="0"/>
              <a:buChar char="•"/>
            </a:pPr>
            <a:r>
              <a:rPr lang="fr-CA" dirty="0" smtClean="0"/>
              <a:t>Plats </a:t>
            </a:r>
            <a:r>
              <a:rPr lang="fr-CA" dirty="0" smtClean="0"/>
              <a:t>robustes et riches en calories, justifiés en partie par la nature montagneuse de la Suisse avec ses hivers longs et </a:t>
            </a:r>
            <a:r>
              <a:rPr lang="fr-CA" dirty="0" smtClean="0"/>
              <a:t>rudes.</a:t>
            </a:r>
          </a:p>
          <a:p>
            <a:pPr marL="0" indent="0">
              <a:buFont typeface="Arial" pitchFamily="34" charset="0"/>
              <a:buNone/>
            </a:pPr>
            <a:endParaRPr lang="fr-CA" dirty="0" smtClean="0"/>
          </a:p>
          <a:p>
            <a:pPr marL="171450" indent="-171450">
              <a:buFont typeface="Arial" pitchFamily="34" charset="0"/>
              <a:buChar char="•"/>
            </a:pPr>
            <a:r>
              <a:rPr lang="en-CA" dirty="0" err="1" smtClean="0"/>
              <a:t>Rösties</a:t>
            </a:r>
            <a:r>
              <a:rPr lang="en-CA" dirty="0" smtClean="0"/>
              <a:t>: </a:t>
            </a:r>
            <a:r>
              <a:rPr lang="en-CA" dirty="0" err="1" smtClean="0"/>
              <a:t>Galettes</a:t>
            </a:r>
            <a:r>
              <a:rPr lang="en-CA" dirty="0" smtClean="0"/>
              <a:t> de </a:t>
            </a:r>
            <a:r>
              <a:rPr lang="en-CA" dirty="0" err="1" smtClean="0"/>
              <a:t>pomme</a:t>
            </a:r>
            <a:r>
              <a:rPr lang="en-CA" dirty="0" smtClean="0"/>
              <a:t> de </a:t>
            </a:r>
            <a:r>
              <a:rPr lang="en-CA" dirty="0" err="1" smtClean="0"/>
              <a:t>terre</a:t>
            </a:r>
            <a:r>
              <a:rPr lang="en-CA" dirty="0" smtClean="0"/>
              <a:t> </a:t>
            </a:r>
            <a:r>
              <a:rPr lang="en-CA" dirty="0" err="1" smtClean="0"/>
              <a:t>râpée</a:t>
            </a:r>
            <a:r>
              <a:rPr lang="en-CA" dirty="0" smtClean="0"/>
              <a:t> </a:t>
            </a:r>
            <a:r>
              <a:rPr lang="en-CA" dirty="0" smtClean="0"/>
              <a:t>avec </a:t>
            </a:r>
            <a:r>
              <a:rPr lang="en-CA" dirty="0" err="1" smtClean="0"/>
              <a:t>oignons</a:t>
            </a:r>
            <a:r>
              <a:rPr lang="en-CA" dirty="0" smtClean="0"/>
              <a:t> </a:t>
            </a:r>
            <a:r>
              <a:rPr lang="en-CA" dirty="0" err="1" smtClean="0"/>
              <a:t>ou</a:t>
            </a:r>
            <a:r>
              <a:rPr lang="en-CA" dirty="0" smtClean="0"/>
              <a:t> </a:t>
            </a:r>
            <a:r>
              <a:rPr lang="en-CA" dirty="0" err="1" smtClean="0"/>
              <a:t>autres</a:t>
            </a:r>
            <a:r>
              <a:rPr lang="en-CA" dirty="0" smtClean="0"/>
              <a:t> </a:t>
            </a:r>
            <a:r>
              <a:rPr lang="en-CA" dirty="0" err="1" smtClean="0"/>
              <a:t>légumes</a:t>
            </a:r>
            <a:r>
              <a:rPr lang="en-CA" dirty="0" smtClean="0"/>
              <a:t>,</a:t>
            </a:r>
            <a:r>
              <a:rPr lang="en-CA" baseline="0" dirty="0" smtClean="0"/>
              <a:t> </a:t>
            </a:r>
            <a:r>
              <a:rPr lang="en-CA" baseline="0" dirty="0" err="1" smtClean="0"/>
              <a:t>souvent</a:t>
            </a:r>
            <a:r>
              <a:rPr lang="en-CA" dirty="0" smtClean="0"/>
              <a:t> </a:t>
            </a:r>
            <a:r>
              <a:rPr lang="en-CA" dirty="0" err="1" smtClean="0"/>
              <a:t>gratinée</a:t>
            </a:r>
            <a:r>
              <a:rPr lang="en-CA" baseline="0" dirty="0" smtClean="0"/>
              <a:t>.</a:t>
            </a:r>
          </a:p>
          <a:p>
            <a:pPr marL="0" indent="0">
              <a:buFont typeface="Arial" pitchFamily="34" charset="0"/>
              <a:buNone/>
            </a:pPr>
            <a:endParaRPr lang="en-CA" baseline="0" dirty="0" smtClean="0"/>
          </a:p>
          <a:p>
            <a:pPr marL="171450" indent="-171450">
              <a:buFont typeface="Arial" pitchFamily="34" charset="0"/>
              <a:buChar char="•"/>
            </a:pPr>
            <a:r>
              <a:rPr lang="fr-CA" dirty="0" smtClean="0"/>
              <a:t>Les produits typiques sont le </a:t>
            </a:r>
            <a:r>
              <a:rPr lang="fr-CA" dirty="0" smtClean="0">
                <a:hlinkClick r:id="rId3" tooltip="Chocolat"/>
              </a:rPr>
              <a:t>chocolat</a:t>
            </a:r>
            <a:r>
              <a:rPr lang="fr-CA" dirty="0" smtClean="0"/>
              <a:t> dont les variantes au lait et fondant ont été créés respectivement par </a:t>
            </a:r>
            <a:r>
              <a:rPr lang="fr-CA" dirty="0" smtClean="0">
                <a:hlinkClick r:id="rId4" tooltip="Daniel Peter"/>
              </a:rPr>
              <a:t>Daniel Peter</a:t>
            </a:r>
            <a:r>
              <a:rPr lang="fr-CA" dirty="0" smtClean="0"/>
              <a:t> en 1875 et Rudolf </a:t>
            </a:r>
            <a:r>
              <a:rPr lang="fr-CA" dirty="0" err="1" smtClean="0"/>
              <a:t>Lindt</a:t>
            </a:r>
            <a:r>
              <a:rPr lang="fr-CA" dirty="0" smtClean="0"/>
              <a:t> en 1879 ; de nombreuses formes de </a:t>
            </a:r>
            <a:r>
              <a:rPr lang="fr-CA" dirty="0" smtClean="0">
                <a:hlinkClick r:id="rId5" tooltip="Fromage"/>
              </a:rPr>
              <a:t>fromages</a:t>
            </a:r>
            <a:r>
              <a:rPr lang="fr-CA" dirty="0" smtClean="0"/>
              <a:t> tels que l'</a:t>
            </a:r>
            <a:r>
              <a:rPr lang="fr-CA" dirty="0" smtClean="0">
                <a:hlinkClick r:id="rId6" tooltip="Emmental"/>
              </a:rPr>
              <a:t>Emmental</a:t>
            </a:r>
            <a:r>
              <a:rPr lang="fr-CA" dirty="0" smtClean="0"/>
              <a:t>, le </a:t>
            </a:r>
            <a:r>
              <a:rPr lang="fr-CA" dirty="0" smtClean="0">
                <a:hlinkClick r:id="rId7" tooltip="Gruyère"/>
              </a:rPr>
              <a:t>Gruyère</a:t>
            </a:r>
            <a:r>
              <a:rPr lang="fr-CA" dirty="0" smtClean="0"/>
              <a:t>, le </a:t>
            </a:r>
            <a:r>
              <a:rPr lang="fr-CA" dirty="0" smtClean="0">
                <a:hlinkClick r:id="rId8" tooltip="Raclette"/>
              </a:rPr>
              <a:t>Raclette</a:t>
            </a:r>
            <a:r>
              <a:rPr lang="fr-CA" dirty="0" smtClean="0"/>
              <a:t>, le </a:t>
            </a:r>
            <a:r>
              <a:rPr lang="fr-CA" dirty="0" smtClean="0">
                <a:hlinkClick r:id="rId9" tooltip="Sbrinz"/>
              </a:rPr>
              <a:t>Sbrinz</a:t>
            </a:r>
            <a:r>
              <a:rPr lang="fr-CA" dirty="0" smtClean="0"/>
              <a:t>, la </a:t>
            </a:r>
            <a:r>
              <a:rPr lang="fr-CA" dirty="0" smtClean="0">
                <a:hlinkClick r:id="rId10" tooltip="Tête de Moine"/>
              </a:rPr>
              <a:t>Tête de Moine</a:t>
            </a:r>
            <a:r>
              <a:rPr lang="fr-CA" dirty="0" smtClean="0"/>
              <a:t>, le </a:t>
            </a:r>
            <a:r>
              <a:rPr lang="fr-CA" dirty="0" smtClean="0">
                <a:hlinkClick r:id="rId11" tooltip="Vacherin fribourgeois"/>
              </a:rPr>
              <a:t>Vacherin fribourgeois</a:t>
            </a:r>
            <a:r>
              <a:rPr lang="fr-CA" dirty="0" smtClean="0"/>
              <a:t> ou le </a:t>
            </a:r>
            <a:r>
              <a:rPr lang="fr-CA" dirty="0" smtClean="0">
                <a:hlinkClick r:id="rId12" tooltip="Mont d'Or (fromage)"/>
              </a:rPr>
              <a:t>Vacherin Mont d'Or</a:t>
            </a:r>
            <a:r>
              <a:rPr lang="fr-CA" baseline="30000" dirty="0" smtClean="0">
                <a:hlinkClick r:id="rId13"/>
              </a:rPr>
              <a:t>106</a:t>
            </a:r>
            <a:r>
              <a:rPr lang="fr-CA" dirty="0" smtClean="0"/>
              <a:t> ; la </a:t>
            </a:r>
            <a:r>
              <a:rPr lang="fr-CA" dirty="0" smtClean="0">
                <a:hlinkClick r:id="rId14" tooltip="Viticulture"/>
              </a:rPr>
              <a:t>viticulture</a:t>
            </a:r>
            <a:r>
              <a:rPr lang="fr-CA" dirty="0" smtClean="0"/>
              <a:t>, principalement concentrée à l'ouest et au sud du pays ; ainsi que de nombreuses variétés de </a:t>
            </a:r>
            <a:r>
              <a:rPr lang="fr-CA" dirty="0" smtClean="0">
                <a:hlinkClick r:id="rId15" tooltip="Saucisse"/>
              </a:rPr>
              <a:t>saucisses</a:t>
            </a:r>
            <a:r>
              <a:rPr lang="fr-CA" dirty="0" smtClean="0"/>
              <a:t> et viande séchée comme le </a:t>
            </a:r>
            <a:r>
              <a:rPr lang="fr-CA" dirty="0" smtClean="0">
                <a:hlinkClick r:id="rId16" tooltip="Cervelas (saucisse)"/>
              </a:rPr>
              <a:t>cervelas</a:t>
            </a:r>
            <a:r>
              <a:rPr lang="fr-CA" dirty="0" smtClean="0"/>
              <a:t> ou </a:t>
            </a:r>
            <a:r>
              <a:rPr lang="fr-CA" i="1" dirty="0" smtClean="0"/>
              <a:t>cervelat</a:t>
            </a:r>
            <a:r>
              <a:rPr lang="fr-CA" baseline="30000" dirty="0" smtClean="0">
                <a:hlinkClick r:id="rId13"/>
              </a:rPr>
              <a:t>107</a:t>
            </a:r>
            <a:r>
              <a:rPr lang="fr-CA" dirty="0" smtClean="0"/>
              <a:t>, le </a:t>
            </a:r>
            <a:r>
              <a:rPr lang="fr-CA" dirty="0" smtClean="0">
                <a:hlinkClick r:id="rId17" tooltip="Saucisson vaudois"/>
              </a:rPr>
              <a:t>saucisson vaudois</a:t>
            </a:r>
            <a:r>
              <a:rPr lang="fr-CA" dirty="0" smtClean="0"/>
              <a:t>, la </a:t>
            </a:r>
            <a:r>
              <a:rPr lang="fr-CA" dirty="0" smtClean="0">
                <a:hlinkClick r:id="rId18" tooltip="Viande séchée du Valais"/>
              </a:rPr>
              <a:t>viande séchée du Valais</a:t>
            </a:r>
            <a:r>
              <a:rPr lang="fr-CA" dirty="0" smtClean="0"/>
              <a:t>, la </a:t>
            </a:r>
            <a:r>
              <a:rPr lang="fr-CA" dirty="0" smtClean="0">
                <a:hlinkClick r:id="rId19" tooltip="Viande des Grisons"/>
              </a:rPr>
              <a:t>viande des Grisons</a:t>
            </a:r>
            <a:r>
              <a:rPr lang="fr-CA" dirty="0" smtClean="0"/>
              <a:t> ou des </a:t>
            </a:r>
            <a:r>
              <a:rPr lang="fr-CA" dirty="0" smtClean="0">
                <a:hlinkClick r:id="rId20" tooltip="Salami"/>
              </a:rPr>
              <a:t>salamis</a:t>
            </a:r>
            <a:r>
              <a:rPr lang="fr-CA" dirty="0" smtClean="0"/>
              <a:t> tels que le </a:t>
            </a:r>
            <a:r>
              <a:rPr lang="fr-CA" dirty="0" err="1" smtClean="0"/>
              <a:t>Salametto</a:t>
            </a:r>
            <a:r>
              <a:rPr lang="fr-CA" dirty="0" smtClean="0"/>
              <a:t>. Certains produits alimentaires comme les aromates en poudre (</a:t>
            </a:r>
            <a:r>
              <a:rPr lang="fr-CA" dirty="0" smtClean="0">
                <a:hlinkClick r:id="rId21" tooltip="Knorr"/>
              </a:rPr>
              <a:t>Knorr</a:t>
            </a:r>
            <a:r>
              <a:rPr lang="fr-CA" baseline="30000" dirty="0" smtClean="0">
                <a:hlinkClick r:id="rId13"/>
              </a:rPr>
              <a:t>108</a:t>
            </a:r>
            <a:r>
              <a:rPr lang="fr-CA" dirty="0" smtClean="0"/>
              <a:t> et les cubes de bouillon </a:t>
            </a:r>
            <a:r>
              <a:rPr lang="fr-CA" dirty="0" smtClean="0">
                <a:hlinkClick r:id="rId22" tooltip="Maggi"/>
              </a:rPr>
              <a:t>Maggi</a:t>
            </a:r>
            <a:r>
              <a:rPr lang="fr-CA" dirty="0" smtClean="0"/>
              <a:t>), la </a:t>
            </a:r>
            <a:r>
              <a:rPr lang="fr-CA" dirty="0" err="1" smtClean="0">
                <a:hlinkClick r:id="rId23" tooltip="Rivella"/>
              </a:rPr>
              <a:t>Rivella</a:t>
            </a:r>
            <a:r>
              <a:rPr lang="fr-CA" dirty="0" smtClean="0"/>
              <a:t> et l'</a:t>
            </a:r>
            <a:r>
              <a:rPr lang="fr-CA" dirty="0" err="1" smtClean="0">
                <a:hlinkClick r:id="rId24" tooltip="Ovomaltine"/>
              </a:rPr>
              <a:t>Ovomaltine</a:t>
            </a:r>
            <a:r>
              <a:rPr lang="fr-CA" dirty="0" smtClean="0"/>
              <a:t> sont des classiques fabriqués de longue date. Le </a:t>
            </a:r>
            <a:r>
              <a:rPr lang="fr-CA" dirty="0" err="1" smtClean="0">
                <a:hlinkClick r:id="rId25" tooltip="Cenovis"/>
              </a:rPr>
              <a:t>Cenovis</a:t>
            </a:r>
            <a:r>
              <a:rPr lang="fr-CA" dirty="0" smtClean="0"/>
              <a:t> à base végétale et le </a:t>
            </a:r>
            <a:r>
              <a:rPr lang="fr-CA" dirty="0" smtClean="0">
                <a:hlinkClick r:id="rId26" tooltip="Parfait (pâte à tartiner)"/>
              </a:rPr>
              <a:t>Parfait</a:t>
            </a:r>
            <a:r>
              <a:rPr lang="fr-CA" dirty="0" smtClean="0"/>
              <a:t> sont des pâtes à tartiner très connues de la Suisse</a:t>
            </a:r>
            <a:r>
              <a:rPr lang="fr-CA" baseline="30000" dirty="0" smtClean="0">
                <a:hlinkClick r:id="rId13"/>
              </a:rPr>
              <a:t>109</a:t>
            </a:r>
            <a:r>
              <a:rPr lang="fr-CA" dirty="0" smtClean="0"/>
              <a:t>.</a:t>
            </a:r>
            <a:endParaRPr lang="fr-CA" dirty="0"/>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21</a:t>
            </a:fld>
            <a:endParaRPr lang="fr-CA"/>
          </a:p>
        </p:txBody>
      </p:sp>
    </p:spTree>
    <p:extLst>
      <p:ext uri="{BB962C8B-B14F-4D97-AF65-F5344CB8AC3E}">
        <p14:creationId xmlns:p14="http://schemas.microsoft.com/office/powerpoint/2010/main" val="959062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«À la fin des années 1880, l'armée suisse décida d'acheter un nouveau couteau pliant pour ses soldats, qui devait servir entre autres à manger et à démonter le fusil d'ordonnance (</a:t>
            </a:r>
            <a:r>
              <a:rPr lang="fr-CA" dirty="0" smtClean="0">
                <a:hlinkClick r:id="rId3" tooltip="Fusil Schmidt-Rubin"/>
              </a:rPr>
              <a:t>Fusil Schmidt-Rubin</a:t>
            </a:r>
            <a:r>
              <a:rPr lang="fr-CA" dirty="0" smtClean="0"/>
              <a:t>). Les outils inclus sur ce modèle sont une lame, un ouvre-boîte, un tournevis plat et un poinçon.</a:t>
            </a:r>
          </a:p>
          <a:p>
            <a:r>
              <a:rPr lang="fr-CA" dirty="0" smtClean="0"/>
              <a:t>En janvier 1891, l'armée suisse déclare ce couteau bon pour le service, sous le nom "Modèle 1890". Celui-ci a une poignée en bois de chêne noirci (certains ont ensuite été fabriqués en ébène</a:t>
            </a:r>
            <a:r>
              <a:rPr lang="fr-CA" dirty="0" smtClean="0"/>
              <a:t>).</a:t>
            </a:r>
            <a:r>
              <a:rPr lang="fr-CA" baseline="0" dirty="0" smtClean="0"/>
              <a:t> </a:t>
            </a:r>
            <a:r>
              <a:rPr lang="fr-CA" dirty="0" smtClean="0"/>
              <a:t>Le </a:t>
            </a:r>
            <a:r>
              <a:rPr lang="fr-CA" dirty="0" smtClean="0"/>
              <a:t>couteau suisse est devenu très populaire, au point que son nom est passé dans le langage commun pour exprimer l'idée de la multifonctionnalité ou du côté ingénieux et pratique d'une chose, voire d'une idée ou de quelqu'un : « C'est un véritable couteau suisse. » »</a:t>
            </a:r>
            <a:endParaRPr lang="en-CA" dirty="0" smtClean="0"/>
          </a:p>
          <a:p>
            <a:endParaRPr lang="en-CA" dirty="0" smtClean="0"/>
          </a:p>
          <a:p>
            <a:r>
              <a:rPr lang="en-CA" dirty="0" err="1" smtClean="0"/>
              <a:t>Ponctualité</a:t>
            </a:r>
            <a:r>
              <a:rPr lang="en-CA" dirty="0" smtClean="0"/>
              <a:t> et </a:t>
            </a:r>
            <a:r>
              <a:rPr lang="en-CA" dirty="0" err="1" smtClean="0"/>
              <a:t>précision</a:t>
            </a:r>
            <a:r>
              <a:rPr lang="en-CA" dirty="0" smtClean="0"/>
              <a:t> de </a:t>
            </a:r>
            <a:r>
              <a:rPr lang="en-CA" dirty="0" err="1" smtClean="0"/>
              <a:t>leurs</a:t>
            </a:r>
            <a:r>
              <a:rPr lang="en-CA" dirty="0" smtClean="0"/>
              <a:t> </a:t>
            </a:r>
            <a:r>
              <a:rPr lang="en-CA" dirty="0" err="1" smtClean="0"/>
              <a:t>montres</a:t>
            </a:r>
            <a:r>
              <a:rPr lang="en-CA" dirty="0" smtClean="0"/>
              <a:t>.</a:t>
            </a:r>
            <a:endParaRPr lang="fr-CA" dirty="0"/>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22</a:t>
            </a:fld>
            <a:endParaRPr lang="fr-CA"/>
          </a:p>
        </p:txBody>
      </p:sp>
    </p:spTree>
    <p:extLst>
      <p:ext uri="{BB962C8B-B14F-4D97-AF65-F5344CB8AC3E}">
        <p14:creationId xmlns:p14="http://schemas.microsoft.com/office/powerpoint/2010/main" val="1858007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solidFill>
                  <a:schemeClr val="tx1">
                    <a:lumMod val="85000"/>
                    <a:lumOff val="15000"/>
                  </a:schemeClr>
                </a:solidFill>
              </a:rPr>
              <a:t>Objets</a:t>
            </a:r>
            <a:r>
              <a:rPr lang="en-CA" dirty="0" smtClean="0">
                <a:solidFill>
                  <a:schemeClr val="tx1">
                    <a:lumMod val="85000"/>
                    <a:lumOff val="15000"/>
                  </a:schemeClr>
                </a:solidFill>
              </a:rPr>
              <a:t>: </a:t>
            </a:r>
            <a:r>
              <a:rPr lang="en-CA" dirty="0" err="1" smtClean="0">
                <a:solidFill>
                  <a:schemeClr val="tx1">
                    <a:lumMod val="85000"/>
                    <a:lumOff val="15000"/>
                  </a:schemeClr>
                </a:solidFill>
              </a:rPr>
              <a:t>Canif</a:t>
            </a:r>
            <a:r>
              <a:rPr lang="en-CA" dirty="0" smtClean="0">
                <a:solidFill>
                  <a:schemeClr val="tx1">
                    <a:lumMod val="85000"/>
                    <a:lumOff val="15000"/>
                  </a:schemeClr>
                </a:solidFill>
              </a:rPr>
              <a:t>, </a:t>
            </a:r>
            <a:r>
              <a:rPr lang="en-CA" dirty="0" err="1" smtClean="0">
                <a:solidFill>
                  <a:schemeClr val="tx1">
                    <a:lumMod val="85000"/>
                    <a:lumOff val="15000"/>
                  </a:schemeClr>
                </a:solidFill>
              </a:rPr>
              <a:t>Montre</a:t>
            </a:r>
            <a:r>
              <a:rPr lang="en-CA" dirty="0" smtClean="0">
                <a:solidFill>
                  <a:schemeClr val="tx1">
                    <a:lumMod val="85000"/>
                    <a:lumOff val="15000"/>
                  </a:schemeClr>
                </a:solidFill>
              </a:rPr>
              <a:t>, </a:t>
            </a:r>
            <a:r>
              <a:rPr lang="en-CA" dirty="0" err="1" smtClean="0">
                <a:solidFill>
                  <a:schemeClr val="tx1">
                    <a:lumMod val="85000"/>
                    <a:lumOff val="15000"/>
                  </a:schemeClr>
                </a:solidFill>
              </a:rPr>
              <a:t>Guimauve</a:t>
            </a:r>
            <a:r>
              <a:rPr lang="en-CA" dirty="0" smtClean="0">
                <a:solidFill>
                  <a:schemeClr val="tx1">
                    <a:lumMod val="85000"/>
                    <a:lumOff val="15000"/>
                  </a:schemeClr>
                </a:solidFill>
              </a:rPr>
              <a:t>, </a:t>
            </a:r>
            <a:r>
              <a:rPr lang="en-CA" dirty="0" err="1" smtClean="0">
                <a:solidFill>
                  <a:schemeClr val="tx1">
                    <a:lumMod val="85000"/>
                    <a:lumOff val="15000"/>
                  </a:schemeClr>
                </a:solidFill>
              </a:rPr>
              <a:t>Fourchette</a:t>
            </a:r>
            <a:r>
              <a:rPr lang="en-CA" dirty="0" smtClean="0">
                <a:solidFill>
                  <a:schemeClr val="tx1">
                    <a:lumMod val="85000"/>
                    <a:lumOff val="15000"/>
                  </a:schemeClr>
                </a:solidFill>
              </a:rPr>
              <a:t> à fondue, Film de la </a:t>
            </a:r>
            <a:r>
              <a:rPr lang="en-CA" dirty="0" err="1" smtClean="0">
                <a:solidFill>
                  <a:schemeClr val="tx1">
                    <a:lumMod val="85000"/>
                    <a:lumOff val="15000"/>
                  </a:schemeClr>
                </a:solidFill>
              </a:rPr>
              <a:t>mélodie</a:t>
            </a:r>
            <a:r>
              <a:rPr lang="en-CA" dirty="0" smtClean="0">
                <a:solidFill>
                  <a:schemeClr val="tx1">
                    <a:lumMod val="85000"/>
                    <a:lumOff val="15000"/>
                  </a:schemeClr>
                </a:solidFill>
              </a:rPr>
              <a:t> du </a:t>
            </a:r>
            <a:r>
              <a:rPr lang="en-CA" dirty="0" err="1" smtClean="0">
                <a:solidFill>
                  <a:schemeClr val="tx1">
                    <a:lumMod val="85000"/>
                    <a:lumOff val="15000"/>
                  </a:schemeClr>
                </a:solidFill>
              </a:rPr>
              <a:t>bonheur</a:t>
            </a:r>
            <a:r>
              <a:rPr lang="en-CA" dirty="0" smtClean="0">
                <a:solidFill>
                  <a:schemeClr val="tx1">
                    <a:lumMod val="85000"/>
                    <a:lumOff val="15000"/>
                  </a:schemeClr>
                </a:solidFill>
              </a:rPr>
              <a:t> et </a:t>
            </a:r>
            <a:r>
              <a:rPr lang="en-CA" dirty="0" err="1" smtClean="0">
                <a:solidFill>
                  <a:schemeClr val="tx1">
                    <a:lumMod val="85000"/>
                    <a:lumOff val="15000"/>
                  </a:schemeClr>
                </a:solidFill>
              </a:rPr>
              <a:t>autres</a:t>
            </a:r>
            <a:r>
              <a:rPr lang="en-CA" dirty="0" smtClean="0">
                <a:solidFill>
                  <a:schemeClr val="tx1">
                    <a:lumMod val="85000"/>
                    <a:lumOff val="15000"/>
                  </a:schemeClr>
                </a:solidFill>
              </a:rPr>
              <a:t> </a:t>
            </a:r>
            <a:r>
              <a:rPr lang="en-CA" dirty="0" err="1" smtClean="0">
                <a:solidFill>
                  <a:schemeClr val="tx1">
                    <a:lumMod val="85000"/>
                    <a:lumOff val="15000"/>
                  </a:schemeClr>
                </a:solidFill>
              </a:rPr>
              <a:t>objets</a:t>
            </a:r>
            <a:r>
              <a:rPr lang="en-CA" dirty="0" smtClean="0">
                <a:solidFill>
                  <a:schemeClr val="tx1">
                    <a:lumMod val="85000"/>
                    <a:lumOff val="15000"/>
                  </a:schemeClr>
                </a:solidFill>
              </a:rPr>
              <a:t> </a:t>
            </a:r>
            <a:r>
              <a:rPr lang="en-CA" dirty="0" err="1" smtClean="0">
                <a:solidFill>
                  <a:schemeClr val="tx1">
                    <a:lumMod val="85000"/>
                    <a:lumOff val="15000"/>
                  </a:schemeClr>
                </a:solidFill>
              </a:rPr>
              <a:t>étranges</a:t>
            </a:r>
            <a:r>
              <a:rPr lang="en-CA" dirty="0" smtClean="0">
                <a:solidFill>
                  <a:schemeClr val="tx1">
                    <a:lumMod val="85000"/>
                    <a:lumOff val="15000"/>
                  </a:schemeClr>
                </a:solidFill>
              </a:rPr>
              <a:t> </a:t>
            </a:r>
            <a:r>
              <a:rPr lang="en-CA" dirty="0" smtClean="0">
                <a:solidFill>
                  <a:schemeClr val="tx1">
                    <a:lumMod val="85000"/>
                    <a:lumOff val="15000"/>
                  </a:schemeClr>
                </a:solidFill>
                <a:sym typeface="Wingdings" pitchFamily="2" charset="2"/>
              </a:rPr>
              <a:t></a:t>
            </a:r>
            <a:endParaRPr lang="fr-CA" dirty="0" smtClean="0">
              <a:solidFill>
                <a:schemeClr val="tx1">
                  <a:lumMod val="85000"/>
                  <a:lumOff val="15000"/>
                </a:schemeClr>
              </a:solidFill>
            </a:endParaRPr>
          </a:p>
          <a:p>
            <a:r>
              <a:rPr lang="en-CA" dirty="0" err="1" smtClean="0"/>
              <a:t>Amener</a:t>
            </a:r>
            <a:r>
              <a:rPr lang="en-CA" dirty="0" smtClean="0"/>
              <a:t> un bandeau </a:t>
            </a:r>
            <a:r>
              <a:rPr lang="en-CA" dirty="0" smtClean="0">
                <a:sym typeface="Wingdings" pitchFamily="2" charset="2"/>
              </a:rPr>
              <a:t></a:t>
            </a:r>
            <a:endParaRPr lang="fr-CA" dirty="0"/>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23</a:t>
            </a:fld>
            <a:endParaRPr lang="fr-CA"/>
          </a:p>
        </p:txBody>
      </p:sp>
    </p:spTree>
    <p:extLst>
      <p:ext uri="{BB962C8B-B14F-4D97-AF65-F5344CB8AC3E}">
        <p14:creationId xmlns:p14="http://schemas.microsoft.com/office/powerpoint/2010/main" val="2753250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24</a:t>
            </a:fld>
            <a:endParaRPr lang="fr-CA"/>
          </a:p>
        </p:txBody>
      </p:sp>
    </p:spTree>
    <p:extLst>
      <p:ext uri="{BB962C8B-B14F-4D97-AF65-F5344CB8AC3E}">
        <p14:creationId xmlns:p14="http://schemas.microsoft.com/office/powerpoint/2010/main" val="1791059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25</a:t>
            </a:fld>
            <a:endParaRPr lang="fr-CA"/>
          </a:p>
        </p:txBody>
      </p:sp>
    </p:spTree>
    <p:extLst>
      <p:ext uri="{BB962C8B-B14F-4D97-AF65-F5344CB8AC3E}">
        <p14:creationId xmlns:p14="http://schemas.microsoft.com/office/powerpoint/2010/main" val="259695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866DC11-1B94-4192-8E16-66DE4A2B3EC0}" type="slidenum">
              <a:rPr lang="fr-CA"/>
              <a:pPr eaLnBrk="1" hangingPunct="1"/>
              <a:t>26</a:t>
            </a:fld>
            <a:endParaRPr lang="fr-CA"/>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ED59A6B-5795-4C4B-850A-797B148F6165}" type="slidenum">
              <a:rPr lang="fr-CA"/>
              <a:pPr eaLnBrk="1" hangingPunct="1"/>
              <a:t>27</a:t>
            </a:fld>
            <a:endParaRPr lang="fr-CA"/>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45AA0AC-CC91-46C1-B94F-E9F267CC49D4}" type="slidenum">
              <a:rPr lang="fr-CA"/>
              <a:pPr eaLnBrk="1" hangingPunct="1"/>
              <a:t>28</a:t>
            </a:fld>
            <a:endParaRPr lang="fr-CA"/>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C5BFC5-E109-4B40-830C-F7590962CA5D}" type="slidenum">
              <a:rPr lang="fr-CA"/>
              <a:pPr eaLnBrk="1" hangingPunct="1"/>
              <a:t>29</a:t>
            </a:fld>
            <a:endParaRPr lang="fr-CA"/>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3</a:t>
            </a:fld>
            <a:endParaRPr lang="fr-CA"/>
          </a:p>
        </p:txBody>
      </p:sp>
    </p:spTree>
    <p:extLst>
      <p:ext uri="{BB962C8B-B14F-4D97-AF65-F5344CB8AC3E}">
        <p14:creationId xmlns:p14="http://schemas.microsoft.com/office/powerpoint/2010/main" val="2263359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noProof="0" dirty="0" smtClean="0"/>
              <a:t>Mes peurs</a:t>
            </a:r>
            <a:r>
              <a:rPr lang="fr-CA" baseline="0" noProof="0" dirty="0" smtClean="0"/>
              <a:t>:</a:t>
            </a:r>
          </a:p>
          <a:p>
            <a:pPr marL="171450" indent="-171450">
              <a:buFont typeface="Arial" pitchFamily="34" charset="0"/>
              <a:buChar char="•"/>
            </a:pPr>
            <a:r>
              <a:rPr lang="fr-CA" baseline="0" noProof="0" dirty="0" smtClean="0"/>
              <a:t>Par rapport à l’école: Le niveau de la matière à </a:t>
            </a:r>
            <a:r>
              <a:rPr lang="fr-CA" baseline="0" noProof="0" dirty="0" smtClean="0"/>
              <a:t>enseigner, </a:t>
            </a:r>
            <a:r>
              <a:rPr lang="fr-CA" baseline="0" noProof="0" dirty="0" smtClean="0"/>
              <a:t>puisque je serai en sixième année est un aspect à considérer, surtout dans un contexte ou le programme nous est très peu familier, il faudra donc que je redouble d’effort dans ce domaine.</a:t>
            </a:r>
          </a:p>
          <a:p>
            <a:pPr marL="171450" indent="-171450">
              <a:buFont typeface="Arial" pitchFamily="34" charset="0"/>
              <a:buChar char="•"/>
            </a:pPr>
            <a:r>
              <a:rPr lang="fr-CA" baseline="0" noProof="0" dirty="0" smtClean="0"/>
              <a:t>Par rapport au milieu: Vivre en Suisse n’évoque pas d’inquiétudes chez moi, par contre, j’ai peur de revenir au Québec et que ma famille, mes amis, mon amoureux et mon milieu de vie ait changé sans moi, que je ne cadre plus ici…</a:t>
            </a:r>
          </a:p>
          <a:p>
            <a:pPr marL="171450" indent="-171450">
              <a:buFont typeface="Arial" pitchFamily="34" charset="0"/>
              <a:buChar char="•"/>
            </a:pPr>
            <a:endParaRPr lang="fr-CA" baseline="0" noProof="0" dirty="0" smtClean="0"/>
          </a:p>
          <a:p>
            <a:pPr marL="0" indent="0">
              <a:buFont typeface="Arial" pitchFamily="34" charset="0"/>
              <a:buNone/>
            </a:pPr>
            <a:r>
              <a:rPr lang="fr-CA" baseline="0" noProof="0" dirty="0" smtClean="0"/>
              <a:t>Terminer sur une note positive…</a:t>
            </a:r>
            <a:endParaRPr lang="fr-CA" baseline="0" noProof="0" dirty="0" smtClean="0"/>
          </a:p>
          <a:p>
            <a:pPr marL="0" indent="0">
              <a:buFont typeface="Arial" pitchFamily="34" charset="0"/>
              <a:buNone/>
            </a:pPr>
            <a:endParaRPr lang="fr-CA" dirty="0"/>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30</a:t>
            </a:fld>
            <a:endParaRPr lang="fr-CA"/>
          </a:p>
        </p:txBody>
      </p:sp>
    </p:spTree>
    <p:extLst>
      <p:ext uri="{BB962C8B-B14F-4D97-AF65-F5344CB8AC3E}">
        <p14:creationId xmlns:p14="http://schemas.microsoft.com/office/powerpoint/2010/main" val="2291656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4</a:t>
            </a:fld>
            <a:endParaRPr lang="fr-CA"/>
          </a:p>
        </p:txBody>
      </p:sp>
    </p:spTree>
    <p:extLst>
      <p:ext uri="{BB962C8B-B14F-4D97-AF65-F5344CB8AC3E}">
        <p14:creationId xmlns:p14="http://schemas.microsoft.com/office/powerpoint/2010/main" val="2972418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5</a:t>
            </a:fld>
            <a:endParaRPr lang="fr-CA"/>
          </a:p>
        </p:txBody>
      </p:sp>
    </p:spTree>
    <p:extLst>
      <p:ext uri="{BB962C8B-B14F-4D97-AF65-F5344CB8AC3E}">
        <p14:creationId xmlns:p14="http://schemas.microsoft.com/office/powerpoint/2010/main" val="2464512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6</a:t>
            </a:fld>
            <a:endParaRPr lang="fr-CA"/>
          </a:p>
        </p:txBody>
      </p:sp>
    </p:spTree>
    <p:extLst>
      <p:ext uri="{BB962C8B-B14F-4D97-AF65-F5344CB8AC3E}">
        <p14:creationId xmlns:p14="http://schemas.microsoft.com/office/powerpoint/2010/main" val="3483624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7</a:t>
            </a:fld>
            <a:endParaRPr lang="fr-CA"/>
          </a:p>
        </p:txBody>
      </p:sp>
    </p:spTree>
    <p:extLst>
      <p:ext uri="{BB962C8B-B14F-4D97-AF65-F5344CB8AC3E}">
        <p14:creationId xmlns:p14="http://schemas.microsoft.com/office/powerpoint/2010/main" val="414406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8</a:t>
            </a:fld>
            <a:endParaRPr lang="fr-CA"/>
          </a:p>
        </p:txBody>
      </p:sp>
    </p:spTree>
    <p:extLst>
      <p:ext uri="{BB962C8B-B14F-4D97-AF65-F5344CB8AC3E}">
        <p14:creationId xmlns:p14="http://schemas.microsoft.com/office/powerpoint/2010/main" val="3649276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894E60E-CA49-455A-B0B0-A9844514EBC2}" type="slidenum">
              <a:rPr lang="fr-CA" smtClean="0"/>
              <a:pPr/>
              <a:t>9</a:t>
            </a:fld>
            <a:endParaRPr lang="fr-CA"/>
          </a:p>
        </p:txBody>
      </p:sp>
    </p:spTree>
    <p:extLst>
      <p:ext uri="{BB962C8B-B14F-4D97-AF65-F5344CB8AC3E}">
        <p14:creationId xmlns:p14="http://schemas.microsoft.com/office/powerpoint/2010/main" val="2780674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9C6C7250-68FC-4BEE-A9A2-7F1E49EC6764}" type="datetimeFigureOut">
              <a:rPr lang="fr-CA" smtClean="0"/>
              <a:pPr/>
              <a:t>2012-11-26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4ED22D0-F69D-4E0E-ABA1-B30E804C3A95}"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C6C7250-68FC-4BEE-A9A2-7F1E49EC6764}" type="datetimeFigureOut">
              <a:rPr lang="fr-CA" smtClean="0"/>
              <a:pPr/>
              <a:t>2012-11-26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4ED22D0-F69D-4E0E-ABA1-B30E804C3A95}"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C6C7250-68FC-4BEE-A9A2-7F1E49EC6764}" type="datetimeFigureOut">
              <a:rPr lang="fr-CA" smtClean="0"/>
              <a:pPr/>
              <a:t>2012-11-26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4ED22D0-F69D-4E0E-ABA1-B30E804C3A95}" type="slidenum">
              <a:rPr lang="fr-CA" smtClean="0"/>
              <a:pPr/>
              <a:t>‹N°›</a:t>
            </a:fld>
            <a:endParaRPr lang="fr-CA"/>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C6C7250-68FC-4BEE-A9A2-7F1E49EC6764}" type="datetimeFigureOut">
              <a:rPr lang="fr-CA" smtClean="0"/>
              <a:pPr/>
              <a:t>2012-11-26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4ED22D0-F69D-4E0E-ABA1-B30E804C3A95}" type="slidenum">
              <a:rPr lang="fr-CA" smtClean="0"/>
              <a:pPr/>
              <a:t>‹N°›</a:t>
            </a:fld>
            <a:endParaRPr lang="fr-CA"/>
          </a:p>
        </p:txBody>
      </p:sp>
      <p:sp>
        <p:nvSpPr>
          <p:cNvPr id="7" name="Title 6"/>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C6C7250-68FC-4BEE-A9A2-7F1E49EC6764}" type="datetimeFigureOut">
              <a:rPr lang="fr-CA" smtClean="0"/>
              <a:pPr/>
              <a:t>2012-11-26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4ED22D0-F69D-4E0E-ABA1-B30E804C3A95}"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9C6C7250-68FC-4BEE-A9A2-7F1E49EC6764}" type="datetimeFigureOut">
              <a:rPr lang="fr-CA" smtClean="0"/>
              <a:pPr/>
              <a:t>2012-11-26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4ED22D0-F69D-4E0E-ABA1-B30E804C3A95}" type="slidenum">
              <a:rPr lang="fr-CA" smtClean="0"/>
              <a:pPr/>
              <a:t>‹N°›</a:t>
            </a:fld>
            <a:endParaRPr lang="fr-CA"/>
          </a:p>
        </p:txBody>
      </p:sp>
      <p:sp>
        <p:nvSpPr>
          <p:cNvPr id="9" name="Content Placeholder 8"/>
          <p:cNvSpPr>
            <a:spLocks noGrp="1"/>
          </p:cNvSpPr>
          <p:nvPr>
            <p:ph sz="quarter" idx="13"/>
          </p:nvPr>
        </p:nvSpPr>
        <p:spPr>
          <a:xfrm>
            <a:off x="676655"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C6C7250-68FC-4BEE-A9A2-7F1E49EC6764}" type="datetimeFigureOut">
              <a:rPr lang="fr-CA" smtClean="0"/>
              <a:pPr/>
              <a:t>2012-11-26</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34ED22D0-F69D-4E0E-ABA1-B30E804C3A95}"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9C6C7250-68FC-4BEE-A9A2-7F1E49EC6764}" type="datetimeFigureOut">
              <a:rPr lang="fr-CA" smtClean="0"/>
              <a:pPr/>
              <a:t>2012-11-26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34ED22D0-F69D-4E0E-ABA1-B30E804C3A95}"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C6C7250-68FC-4BEE-A9A2-7F1E49EC6764}" type="datetimeFigureOut">
              <a:rPr lang="fr-CA" smtClean="0"/>
              <a:pPr/>
              <a:t>2012-11-26</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34ED22D0-F69D-4E0E-ABA1-B30E804C3A95}"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C6C7250-68FC-4BEE-A9A2-7F1E49EC6764}" type="datetimeFigureOut">
              <a:rPr lang="fr-CA" smtClean="0"/>
              <a:pPr/>
              <a:t>2012-11-26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4ED22D0-F69D-4E0E-ABA1-B30E804C3A95}" type="slidenum">
              <a:rPr lang="fr-CA" smtClean="0"/>
              <a:pPr/>
              <a:t>‹N°›</a:t>
            </a:fld>
            <a:endParaRPr lang="fr-CA"/>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C6C7250-68FC-4BEE-A9A2-7F1E49EC6764}" type="datetimeFigureOut">
              <a:rPr lang="fr-CA" smtClean="0"/>
              <a:pPr/>
              <a:t>2012-11-26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4ED22D0-F69D-4E0E-ABA1-B30E804C3A95}" type="slidenum">
              <a:rPr lang="fr-CA" smtClean="0"/>
              <a:pPr/>
              <a:t>‹N°›</a:t>
            </a:fld>
            <a:endParaRPr lang="fr-CA"/>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C6C7250-68FC-4BEE-A9A2-7F1E49EC6764}" type="datetimeFigureOut">
              <a:rPr lang="fr-CA" smtClean="0"/>
              <a:pPr/>
              <a:t>2012-11-26</a:t>
            </a:fld>
            <a:endParaRPr lang="fr-CA"/>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fr-CA"/>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4ED22D0-F69D-4E0E-ABA1-B30E804C3A95}" type="slidenum">
              <a:rPr lang="fr-CA" smtClean="0"/>
              <a:pPr/>
              <a:t>‹N°›</a:t>
            </a:fld>
            <a:endParaRPr lang="fr-CA"/>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3" Type="http://schemas.microsoft.com/office/2007/relationships/media" Target="../media/media2.mp3"/><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484784"/>
            <a:ext cx="7772400" cy="1780108"/>
          </a:xfrm>
        </p:spPr>
        <p:txBody>
          <a:bodyPr/>
          <a:lstStyle/>
          <a:p>
            <a:r>
              <a:rPr lang="en-CA" cap="small" dirty="0" smtClean="0"/>
              <a:t>Destination: Suisse</a:t>
            </a:r>
            <a:endParaRPr lang="fr-CA" cap="small" dirty="0"/>
          </a:p>
        </p:txBody>
      </p:sp>
      <p:sp>
        <p:nvSpPr>
          <p:cNvPr id="3" name="Sous-titre 2"/>
          <p:cNvSpPr>
            <a:spLocks noGrp="1"/>
          </p:cNvSpPr>
          <p:nvPr>
            <p:ph type="subTitle" idx="1"/>
          </p:nvPr>
        </p:nvSpPr>
        <p:spPr>
          <a:xfrm>
            <a:off x="1371600" y="3429000"/>
            <a:ext cx="6400800" cy="1800200"/>
          </a:xfrm>
        </p:spPr>
        <p:txBody>
          <a:bodyPr>
            <a:noAutofit/>
          </a:bodyPr>
          <a:lstStyle/>
          <a:p>
            <a:pPr algn="l"/>
            <a:r>
              <a:rPr lang="en-CA" sz="2400" dirty="0" smtClean="0"/>
              <a:t>Marie-Claude </a:t>
            </a:r>
            <a:r>
              <a:rPr lang="en-CA" sz="2400" dirty="0" err="1" smtClean="0"/>
              <a:t>Ferland</a:t>
            </a:r>
            <a:endParaRPr lang="en-CA" sz="2400" dirty="0" smtClean="0"/>
          </a:p>
          <a:p>
            <a:pPr algn="l"/>
            <a:r>
              <a:rPr lang="en-CA" sz="2400" dirty="0" err="1" smtClean="0"/>
              <a:t>Josianne</a:t>
            </a:r>
            <a:r>
              <a:rPr lang="en-CA" sz="2400" dirty="0" smtClean="0"/>
              <a:t> </a:t>
            </a:r>
            <a:r>
              <a:rPr lang="en-CA" sz="2400" dirty="0" err="1" smtClean="0"/>
              <a:t>Laniel</a:t>
            </a:r>
            <a:endParaRPr lang="en-CA" sz="2400" dirty="0" smtClean="0"/>
          </a:p>
          <a:p>
            <a:pPr algn="l"/>
            <a:r>
              <a:rPr lang="en-CA" sz="2400" dirty="0" smtClean="0"/>
              <a:t>Bianca Picard</a:t>
            </a:r>
          </a:p>
          <a:p>
            <a:pPr algn="l"/>
            <a:r>
              <a:rPr lang="en-CA" sz="2400" dirty="0" smtClean="0"/>
              <a:t>Isabelle </a:t>
            </a:r>
            <a:r>
              <a:rPr lang="en-CA" sz="2400" dirty="0" err="1" smtClean="0"/>
              <a:t>Robitaille</a:t>
            </a:r>
            <a:endParaRPr lang="fr-CA" sz="2400" dirty="0"/>
          </a:p>
        </p:txBody>
      </p:sp>
      <p:pic>
        <p:nvPicPr>
          <p:cNvPr id="4" name="Picture 2" descr="http://www.travailler-et-voyager.fr/wp-content/uploads/2012/07/suisse.gif"/>
          <p:cNvPicPr>
            <a:picLocks noChangeAspect="1" noChangeArrowheads="1"/>
          </p:cNvPicPr>
          <p:nvPr/>
        </p:nvPicPr>
        <p:blipFill>
          <a:blip r:embed="rId3" cstate="print"/>
          <a:srcRect/>
          <a:stretch>
            <a:fillRect/>
          </a:stretch>
        </p:blipFill>
        <p:spPr bwMode="auto">
          <a:xfrm>
            <a:off x="3203848" y="692696"/>
            <a:ext cx="2736304" cy="1605418"/>
          </a:xfrm>
          <a:prstGeom prst="rect">
            <a:avLst/>
          </a:prstGeom>
          <a:noFill/>
        </p:spPr>
      </p:pic>
    </p:spTree>
    <p:extLst>
      <p:ext uri="{BB962C8B-B14F-4D97-AF65-F5344CB8AC3E}">
        <p14:creationId xmlns:p14="http://schemas.microsoft.com/office/powerpoint/2010/main" val="17115958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2636913"/>
            <a:ext cx="7848872" cy="2304255"/>
          </a:xfrm>
        </p:spPr>
        <p:txBody>
          <a:bodyPr>
            <a:normAutofit/>
          </a:bodyPr>
          <a:lstStyle/>
          <a:p>
            <a:pPr lvl="0" algn="just"/>
            <a:r>
              <a:rPr lang="fr-CA" dirty="0" smtClean="0">
                <a:solidFill>
                  <a:schemeClr val="tx1">
                    <a:lumMod val="85000"/>
                    <a:lumOff val="15000"/>
                  </a:schemeClr>
                </a:solidFill>
              </a:rPr>
              <a:t>Puisqu’il n’y a pas un canton qui détient à lui seul une spécialité, les Suisses s’identifient davantage à leur région ou à leur commune.</a:t>
            </a:r>
          </a:p>
          <a:p>
            <a:pPr lvl="0" algn="just"/>
            <a:r>
              <a:rPr lang="fr-CA" dirty="0" smtClean="0">
                <a:solidFill>
                  <a:schemeClr val="tx1">
                    <a:lumMod val="85000"/>
                    <a:lumOff val="15000"/>
                  </a:schemeClr>
                </a:solidFill>
              </a:rPr>
              <a:t>« Agglomération de 7 millions de minorités »</a:t>
            </a:r>
          </a:p>
          <a:p>
            <a:pPr algn="just"/>
            <a:r>
              <a:rPr lang="fr-CA" dirty="0" smtClean="0">
                <a:solidFill>
                  <a:schemeClr val="tx1">
                    <a:lumMod val="85000"/>
                    <a:lumOff val="15000"/>
                  </a:schemeClr>
                </a:solidFill>
              </a:rPr>
              <a:t>Principe de l’unité dans la diversité</a:t>
            </a:r>
          </a:p>
        </p:txBody>
      </p:sp>
      <p:sp>
        <p:nvSpPr>
          <p:cNvPr id="3" name="Titre 2"/>
          <p:cNvSpPr>
            <a:spLocks noGrp="1"/>
          </p:cNvSpPr>
          <p:nvPr>
            <p:ph type="title"/>
          </p:nvPr>
        </p:nvSpPr>
        <p:spPr/>
        <p:txBody>
          <a:bodyPr>
            <a:normAutofit fontScale="90000"/>
          </a:bodyPr>
          <a:lstStyle/>
          <a:p>
            <a:r>
              <a:rPr lang="fr-CA" dirty="0" smtClean="0"/>
              <a:t>Définition intérieure de l’identité suisse</a:t>
            </a:r>
            <a:endParaRPr lang="fr-CA" dirty="0"/>
          </a:p>
        </p:txBody>
      </p:sp>
      <p:sp>
        <p:nvSpPr>
          <p:cNvPr id="6" name="Espace réservé du contenu 1"/>
          <p:cNvSpPr txBox="1">
            <a:spLocks/>
          </p:cNvSpPr>
          <p:nvPr/>
        </p:nvSpPr>
        <p:spPr>
          <a:xfrm>
            <a:off x="1115616" y="548680"/>
            <a:ext cx="7660373" cy="2744689"/>
          </a:xfrm>
          <a:prstGeom prst="rect">
            <a:avLst/>
          </a:prstGeom>
        </p:spPr>
        <p:txBody>
          <a:bodyPr vert="horz" lIns="91440" tIns="45720" rIns="91440" bIns="45720" rtlCol="0">
            <a:normAutofit/>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Char char=""/>
              <a:tabLst/>
              <a:defRPr/>
            </a:pPr>
            <a:endParaRPr kumimoji="0" lang="fr-CA" sz="2400" b="0" i="0" u="none" strike="noStrike" kern="1200" cap="none" spc="0" normalizeH="0" baseline="0" noProof="0" dirty="0">
              <a:ln>
                <a:noFill/>
              </a:ln>
              <a:solidFill>
                <a:schemeClr val="tx2"/>
              </a:solidFill>
              <a:effectLst/>
              <a:uLnTx/>
              <a:uFillTx/>
              <a:latin typeface="+mn-lt"/>
              <a:ea typeface="+mn-ea"/>
              <a:cs typeface="+mn-cs"/>
            </a:endParaRPr>
          </a:p>
        </p:txBody>
      </p:sp>
      <p:grpSp>
        <p:nvGrpSpPr>
          <p:cNvPr id="4" name="Groupe 3"/>
          <p:cNvGrpSpPr/>
          <p:nvPr/>
        </p:nvGrpSpPr>
        <p:grpSpPr>
          <a:xfrm>
            <a:off x="323528" y="4257092"/>
            <a:ext cx="8424936" cy="2322259"/>
            <a:chOff x="323528" y="4257092"/>
            <a:chExt cx="8424936" cy="2322259"/>
          </a:xfrm>
        </p:grpSpPr>
        <p:pic>
          <p:nvPicPr>
            <p:cNvPr id="1028" name="Picture 4" descr="http://sphotos-g.ak.fbcdn.net/hphotos-ak-prn1/28464_420754940861_7768066_n.jpg"/>
            <p:cNvPicPr>
              <a:picLocks noChangeAspect="1" noChangeArrowheads="1"/>
            </p:cNvPicPr>
            <p:nvPr/>
          </p:nvPicPr>
          <p:blipFill>
            <a:blip r:embed="rId3" cstate="print"/>
            <a:srcRect/>
            <a:stretch>
              <a:fillRect/>
            </a:stretch>
          </p:blipFill>
          <p:spPr bwMode="auto">
            <a:xfrm>
              <a:off x="5652120" y="4257092"/>
              <a:ext cx="3096344" cy="2322259"/>
            </a:xfrm>
            <a:prstGeom prst="rect">
              <a:avLst/>
            </a:prstGeom>
            <a:ln>
              <a:noFill/>
            </a:ln>
            <a:effectLst>
              <a:outerShdw blurRad="190500" algn="tl" rotWithShape="0">
                <a:srgbClr val="000000">
                  <a:alpha val="70000"/>
                </a:srgbClr>
              </a:outerShdw>
            </a:effectLst>
          </p:spPr>
        </p:pic>
        <p:sp>
          <p:nvSpPr>
            <p:cNvPr id="7" name="Espace réservé du contenu 1"/>
            <p:cNvSpPr txBox="1">
              <a:spLocks/>
            </p:cNvSpPr>
            <p:nvPr/>
          </p:nvSpPr>
          <p:spPr>
            <a:xfrm>
              <a:off x="323528" y="4869160"/>
              <a:ext cx="5112568" cy="1080120"/>
            </a:xfrm>
            <a:prstGeom prst="rect">
              <a:avLst/>
            </a:prstGeom>
          </p:spPr>
          <p:txBody>
            <a:bodyPr vert="horz" lIns="91440" tIns="45720" rIns="91440" bIns="45720" rtlCol="0">
              <a:normAutofit lnSpcReduction="10000"/>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100000"/>
                <a:buFont typeface="Symbol" pitchFamily="18" charset="2"/>
                <a:buChar char=""/>
                <a:tabLst/>
                <a:defRPr/>
              </a:pPr>
              <a:r>
                <a:rPr kumimoji="0" lang="fr-CA" sz="2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Le fondement de la suisse repose</a:t>
              </a:r>
              <a:r>
                <a:rPr kumimoji="0" lang="fr-CA" sz="2400" b="0" i="0" u="none" strike="noStrike" kern="1200" cap="none" spc="0" normalizeH="0" noProof="0" dirty="0" smtClean="0">
                  <a:ln>
                    <a:noFill/>
                  </a:ln>
                  <a:solidFill>
                    <a:schemeClr val="tx1">
                      <a:lumMod val="85000"/>
                      <a:lumOff val="15000"/>
                    </a:schemeClr>
                  </a:solidFill>
                  <a:effectLst/>
                  <a:uLnTx/>
                  <a:uFillTx/>
                  <a:latin typeface="+mn-lt"/>
                  <a:ea typeface="+mn-ea"/>
                  <a:cs typeface="+mn-cs"/>
                </a:rPr>
                <a:t> donc sur la reconnaissance de la d</a:t>
              </a:r>
              <a:r>
                <a:rPr kumimoji="0" lang="fr-CA" sz="2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iversité.</a:t>
              </a: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635896" y="2492896"/>
            <a:ext cx="5256584" cy="3744416"/>
          </a:xfrm>
        </p:spPr>
        <p:txBody>
          <a:bodyPr>
            <a:normAutofit fontScale="92500"/>
          </a:bodyPr>
          <a:lstStyle/>
          <a:p>
            <a:pPr>
              <a:buNone/>
            </a:pPr>
            <a:r>
              <a:rPr lang="fr-CA" b="1" dirty="0" smtClean="0">
                <a:solidFill>
                  <a:schemeClr val="tx1">
                    <a:lumMod val="85000"/>
                    <a:lumOff val="15000"/>
                  </a:schemeClr>
                </a:solidFill>
              </a:rPr>
              <a:t>Secteurs clés :</a:t>
            </a:r>
          </a:p>
          <a:p>
            <a:pPr>
              <a:buNone/>
            </a:pPr>
            <a:endParaRPr lang="fr-CA" dirty="0" smtClean="0">
              <a:solidFill>
                <a:schemeClr val="tx1">
                  <a:lumMod val="85000"/>
                  <a:lumOff val="15000"/>
                </a:schemeClr>
              </a:solidFill>
            </a:endParaRPr>
          </a:p>
          <a:p>
            <a:r>
              <a:rPr lang="fr-CA" dirty="0" smtClean="0">
                <a:solidFill>
                  <a:schemeClr val="tx1">
                    <a:lumMod val="85000"/>
                    <a:lumOff val="15000"/>
                  </a:schemeClr>
                </a:solidFill>
              </a:rPr>
              <a:t>Entreprises</a:t>
            </a:r>
          </a:p>
          <a:p>
            <a:r>
              <a:rPr lang="fr-CA" dirty="0" smtClean="0">
                <a:solidFill>
                  <a:schemeClr val="tx1">
                    <a:lumMod val="85000"/>
                    <a:lumOff val="15000"/>
                  </a:schemeClr>
                </a:solidFill>
              </a:rPr>
              <a:t>Banques (Plus de 329 établissements)</a:t>
            </a:r>
          </a:p>
          <a:p>
            <a:r>
              <a:rPr lang="fr-CA" dirty="0" smtClean="0">
                <a:solidFill>
                  <a:schemeClr val="tx1">
                    <a:lumMod val="85000"/>
                    <a:lumOff val="15000"/>
                  </a:schemeClr>
                </a:solidFill>
              </a:rPr>
              <a:t>Industrie horlogère (Rolex, Swatch, etc.) </a:t>
            </a:r>
          </a:p>
          <a:p>
            <a:r>
              <a:rPr lang="fr-CA" dirty="0" smtClean="0">
                <a:solidFill>
                  <a:schemeClr val="tx1">
                    <a:lumMod val="85000"/>
                    <a:lumOff val="15000"/>
                  </a:schemeClr>
                </a:solidFill>
              </a:rPr>
              <a:t>Industrie des machines </a:t>
            </a:r>
          </a:p>
          <a:p>
            <a:r>
              <a:rPr lang="fr-CA" dirty="0" smtClean="0">
                <a:solidFill>
                  <a:schemeClr val="tx1">
                    <a:lumMod val="85000"/>
                    <a:lumOff val="15000"/>
                  </a:schemeClr>
                </a:solidFill>
              </a:rPr>
              <a:t>Industrie des produits pharmaceutiques</a:t>
            </a:r>
          </a:p>
          <a:p>
            <a:pPr>
              <a:buNone/>
            </a:pPr>
            <a:endParaRPr lang="fr-CA" dirty="0" smtClean="0"/>
          </a:p>
        </p:txBody>
      </p:sp>
      <p:sp>
        <p:nvSpPr>
          <p:cNvPr id="3" name="Titre 2"/>
          <p:cNvSpPr>
            <a:spLocks noGrp="1"/>
          </p:cNvSpPr>
          <p:nvPr>
            <p:ph type="title"/>
          </p:nvPr>
        </p:nvSpPr>
        <p:spPr/>
        <p:txBody>
          <a:bodyPr/>
          <a:lstStyle/>
          <a:p>
            <a:r>
              <a:rPr lang="fr-CA" dirty="0" smtClean="0"/>
              <a:t>Économie</a:t>
            </a:r>
            <a:endParaRPr lang="fr-CA" dirty="0"/>
          </a:p>
        </p:txBody>
      </p:sp>
      <p:pic>
        <p:nvPicPr>
          <p:cNvPr id="3076" name="Picture 4" descr="http://sphotos-h.ak.fbcdn.net/hphotos-ak-prn1/28464_420755035861_3572579_n.jpg"/>
          <p:cNvPicPr>
            <a:picLocks noChangeAspect="1" noChangeArrowheads="1"/>
          </p:cNvPicPr>
          <p:nvPr/>
        </p:nvPicPr>
        <p:blipFill>
          <a:blip r:embed="rId3" cstate="print"/>
          <a:srcRect/>
          <a:stretch>
            <a:fillRect/>
          </a:stretch>
        </p:blipFill>
        <p:spPr bwMode="auto">
          <a:xfrm>
            <a:off x="292596" y="2132856"/>
            <a:ext cx="3199284" cy="4265713"/>
          </a:xfrm>
          <a:prstGeom prst="rect">
            <a:avLst/>
          </a:prstGeom>
          <a:ln>
            <a:noFill/>
          </a:ln>
          <a:effectLst>
            <a:outerShdw blurRad="190500" algn="tl" rotWithShape="0">
              <a:srgbClr val="000000">
                <a:alpha val="70000"/>
              </a:srgbClr>
            </a:outerShdw>
          </a:effectLst>
        </p:spPr>
      </p:pic>
    </p:spTree>
  </p:cSld>
  <p:clrMapOvr>
    <a:masterClrMapping/>
  </p:clrMapOvr>
  <p:transition spd="slow">
    <p:push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3035507"/>
            <a:ext cx="7408333" cy="2553733"/>
          </a:xfrm>
        </p:spPr>
        <p:txBody>
          <a:bodyPr/>
          <a:lstStyle/>
          <a:p>
            <a:pPr marL="0" indent="0">
              <a:buNone/>
            </a:pPr>
            <a:r>
              <a:rPr lang="fr-CA" b="1" dirty="0" smtClean="0">
                <a:solidFill>
                  <a:schemeClr val="tx1">
                    <a:lumMod val="85000"/>
                    <a:lumOff val="15000"/>
                  </a:schemeClr>
                </a:solidFill>
              </a:rPr>
              <a:t>But:</a:t>
            </a:r>
          </a:p>
          <a:p>
            <a:pPr marL="0" indent="0">
              <a:buNone/>
            </a:pPr>
            <a:r>
              <a:rPr lang="fr-CA" dirty="0" smtClean="0">
                <a:solidFill>
                  <a:schemeClr val="tx1">
                    <a:lumMod val="85000"/>
                    <a:lumOff val="15000"/>
                  </a:schemeClr>
                </a:solidFill>
              </a:rPr>
              <a:t>Déterminer le plus précisément possible le prix des objets nommés.</a:t>
            </a:r>
          </a:p>
          <a:p>
            <a:pPr marL="0" indent="0">
              <a:buNone/>
            </a:pPr>
            <a:endParaRPr lang="en-CA" dirty="0">
              <a:solidFill>
                <a:schemeClr val="tx1">
                  <a:lumMod val="85000"/>
                  <a:lumOff val="15000"/>
                </a:schemeClr>
              </a:solidFill>
            </a:endParaRPr>
          </a:p>
          <a:p>
            <a:pPr marL="0" indent="0">
              <a:buNone/>
            </a:pPr>
            <a:r>
              <a:rPr lang="fr-CA" u="sng" dirty="0" smtClean="0">
                <a:solidFill>
                  <a:schemeClr val="tx1">
                    <a:lumMod val="85000"/>
                    <a:lumOff val="15000"/>
                  </a:schemeClr>
                </a:solidFill>
              </a:rPr>
              <a:t>Attention</a:t>
            </a:r>
            <a:r>
              <a:rPr lang="fr-CA" dirty="0" smtClean="0">
                <a:solidFill>
                  <a:schemeClr val="tx1">
                    <a:lumMod val="85000"/>
                    <a:lumOff val="15000"/>
                  </a:schemeClr>
                </a:solidFill>
              </a:rPr>
              <a:t>: Le prix est donné en francs suisses…</a:t>
            </a:r>
            <a:endParaRPr lang="fr-CA" dirty="0">
              <a:solidFill>
                <a:schemeClr val="tx1">
                  <a:lumMod val="85000"/>
                  <a:lumOff val="15000"/>
                </a:schemeClr>
              </a:solidFill>
            </a:endParaRPr>
          </a:p>
        </p:txBody>
      </p:sp>
      <p:sp>
        <p:nvSpPr>
          <p:cNvPr id="3" name="Titre 2"/>
          <p:cNvSpPr>
            <a:spLocks noGrp="1"/>
          </p:cNvSpPr>
          <p:nvPr>
            <p:ph type="title"/>
          </p:nvPr>
        </p:nvSpPr>
        <p:spPr/>
        <p:txBody>
          <a:bodyPr/>
          <a:lstStyle/>
          <a:p>
            <a:r>
              <a:rPr lang="en-CA" dirty="0" err="1" smtClean="0"/>
              <a:t>Jeu</a:t>
            </a:r>
            <a:r>
              <a:rPr lang="en-CA" dirty="0" smtClean="0"/>
              <a:t>: </a:t>
            </a:r>
            <a:r>
              <a:rPr lang="en-CA" i="1" dirty="0" smtClean="0"/>
              <a:t>The Price is Right</a:t>
            </a:r>
            <a:endParaRPr lang="fr-CA" i="1" dirty="0"/>
          </a:p>
        </p:txBody>
      </p:sp>
    </p:spTree>
    <p:extLst>
      <p:ext uri="{BB962C8B-B14F-4D97-AF65-F5344CB8AC3E}">
        <p14:creationId xmlns:p14="http://schemas.microsoft.com/office/powerpoint/2010/main" val="39149134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cap="small" dirty="0" smtClean="0"/>
              <a:t>Culture</a:t>
            </a:r>
            <a:endParaRPr lang="fr-CA" cap="small" dirty="0"/>
          </a:p>
        </p:txBody>
      </p:sp>
      <p:sp>
        <p:nvSpPr>
          <p:cNvPr id="3" name="Espace réservé du texte 2"/>
          <p:cNvSpPr>
            <a:spLocks noGrp="1"/>
          </p:cNvSpPr>
          <p:nvPr>
            <p:ph type="body" idx="1"/>
          </p:nvPr>
        </p:nvSpPr>
        <p:spPr/>
        <p:txBody>
          <a:bodyPr/>
          <a:lstStyle/>
          <a:p>
            <a:endParaRPr lang="fr-CA"/>
          </a:p>
        </p:txBody>
      </p:sp>
    </p:spTree>
    <p:extLst>
      <p:ext uri="{BB962C8B-B14F-4D97-AF65-F5344CB8AC3E}">
        <p14:creationId xmlns:p14="http://schemas.microsoft.com/office/powerpoint/2010/main" val="2345655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872067" y="2420888"/>
            <a:ext cx="7408333" cy="3450696"/>
          </a:xfrm>
        </p:spPr>
        <p:txBody>
          <a:bodyPr>
            <a:normAutofit/>
          </a:bodyPr>
          <a:lstStyle/>
          <a:p>
            <a:r>
              <a:rPr lang="fr-CA" dirty="0" smtClean="0">
                <a:solidFill>
                  <a:schemeClr val="tx1">
                    <a:lumMod val="85000"/>
                    <a:lumOff val="15000"/>
                  </a:schemeClr>
                </a:solidFill>
              </a:rPr>
              <a:t>Qu’est-ce que la Suisse?</a:t>
            </a:r>
          </a:p>
          <a:p>
            <a:r>
              <a:rPr lang="en-CA" dirty="0" err="1" smtClean="0">
                <a:solidFill>
                  <a:schemeClr val="tx1">
                    <a:lumMod val="85000"/>
                    <a:lumOff val="15000"/>
                  </a:schemeClr>
                </a:solidFill>
              </a:rPr>
              <a:t>Montagnes</a:t>
            </a:r>
            <a:r>
              <a:rPr lang="en-CA" dirty="0" smtClean="0">
                <a:solidFill>
                  <a:schemeClr val="tx1">
                    <a:lumMod val="85000"/>
                    <a:lumOff val="15000"/>
                  </a:schemeClr>
                </a:solidFill>
              </a:rPr>
              <a:t>, </a:t>
            </a:r>
            <a:r>
              <a:rPr lang="en-CA" dirty="0" err="1" smtClean="0">
                <a:solidFill>
                  <a:schemeClr val="tx1">
                    <a:lumMod val="85000"/>
                    <a:lumOff val="15000"/>
                  </a:schemeClr>
                </a:solidFill>
              </a:rPr>
              <a:t>lacs</a:t>
            </a:r>
            <a:r>
              <a:rPr lang="en-CA" dirty="0" smtClean="0">
                <a:solidFill>
                  <a:schemeClr val="tx1">
                    <a:lumMod val="85000"/>
                    <a:lumOff val="15000"/>
                  </a:schemeClr>
                </a:solidFill>
              </a:rPr>
              <a:t>, </a:t>
            </a:r>
            <a:r>
              <a:rPr lang="en-CA" dirty="0" err="1" smtClean="0">
                <a:solidFill>
                  <a:schemeClr val="tx1">
                    <a:lumMod val="85000"/>
                    <a:lumOff val="15000"/>
                  </a:schemeClr>
                </a:solidFill>
              </a:rPr>
              <a:t>plaines</a:t>
            </a:r>
            <a:r>
              <a:rPr lang="en-CA" dirty="0" smtClean="0">
                <a:solidFill>
                  <a:schemeClr val="tx1">
                    <a:lumMod val="85000"/>
                    <a:lumOff val="15000"/>
                  </a:schemeClr>
                </a:solidFill>
              </a:rPr>
              <a:t>, </a:t>
            </a:r>
            <a:r>
              <a:rPr lang="en-CA" dirty="0" err="1" smtClean="0">
                <a:solidFill>
                  <a:schemeClr val="tx1">
                    <a:lumMod val="85000"/>
                    <a:lumOff val="15000"/>
                  </a:schemeClr>
                </a:solidFill>
              </a:rPr>
              <a:t>propreté</a:t>
            </a:r>
            <a:r>
              <a:rPr lang="en-CA" dirty="0" smtClean="0">
                <a:solidFill>
                  <a:schemeClr val="tx1">
                    <a:lumMod val="85000"/>
                    <a:lumOff val="15000"/>
                  </a:schemeClr>
                </a:solidFill>
              </a:rPr>
              <a:t>, </a:t>
            </a:r>
            <a:r>
              <a:rPr lang="en-CA" dirty="0" err="1" smtClean="0">
                <a:solidFill>
                  <a:schemeClr val="tx1">
                    <a:lumMod val="85000"/>
                    <a:lumOff val="15000"/>
                  </a:schemeClr>
                </a:solidFill>
              </a:rPr>
              <a:t>écologie</a:t>
            </a:r>
            <a:r>
              <a:rPr lang="en-CA" dirty="0" smtClean="0">
                <a:solidFill>
                  <a:schemeClr val="tx1">
                    <a:lumMod val="85000"/>
                    <a:lumOff val="15000"/>
                  </a:schemeClr>
                </a:solidFill>
              </a:rPr>
              <a:t>, </a:t>
            </a:r>
            <a:r>
              <a:rPr lang="en-CA" dirty="0" err="1" smtClean="0">
                <a:solidFill>
                  <a:schemeClr val="tx1">
                    <a:lumMod val="85000"/>
                    <a:lumOff val="15000"/>
                  </a:schemeClr>
                </a:solidFill>
              </a:rPr>
              <a:t>chocolat</a:t>
            </a:r>
            <a:r>
              <a:rPr lang="en-CA" dirty="0" smtClean="0">
                <a:solidFill>
                  <a:schemeClr val="tx1">
                    <a:lumMod val="85000"/>
                    <a:lumOff val="15000"/>
                  </a:schemeClr>
                </a:solidFill>
              </a:rPr>
              <a:t>, fondues au </a:t>
            </a:r>
            <a:r>
              <a:rPr lang="en-CA" dirty="0" err="1" smtClean="0">
                <a:solidFill>
                  <a:schemeClr val="tx1">
                    <a:lumMod val="85000"/>
                    <a:lumOff val="15000"/>
                  </a:schemeClr>
                </a:solidFill>
              </a:rPr>
              <a:t>fromage</a:t>
            </a:r>
            <a:r>
              <a:rPr lang="en-CA" dirty="0" smtClean="0">
                <a:solidFill>
                  <a:schemeClr val="tx1">
                    <a:lumMod val="85000"/>
                    <a:lumOff val="15000"/>
                  </a:schemeClr>
                </a:solidFill>
              </a:rPr>
              <a:t> et argent </a:t>
            </a:r>
            <a:r>
              <a:rPr lang="en-CA" dirty="0" err="1" smtClean="0">
                <a:solidFill>
                  <a:schemeClr val="tx1">
                    <a:lumMod val="85000"/>
                    <a:lumOff val="15000"/>
                  </a:schemeClr>
                </a:solidFill>
              </a:rPr>
              <a:t>caché</a:t>
            </a:r>
            <a:r>
              <a:rPr lang="en-CA" dirty="0" smtClean="0">
                <a:solidFill>
                  <a:schemeClr val="tx1">
                    <a:lumMod val="85000"/>
                    <a:lumOff val="15000"/>
                  </a:schemeClr>
                </a:solidFill>
              </a:rPr>
              <a:t>…</a:t>
            </a:r>
            <a:endParaRPr lang="fr-CA" dirty="0" smtClean="0">
              <a:solidFill>
                <a:schemeClr val="tx1">
                  <a:lumMod val="85000"/>
                  <a:lumOff val="15000"/>
                </a:schemeClr>
              </a:solidFill>
            </a:endParaRPr>
          </a:p>
          <a:p>
            <a:r>
              <a:rPr lang="en-CA" dirty="0" err="1" smtClean="0">
                <a:solidFill>
                  <a:schemeClr val="tx1">
                    <a:lumMod val="85000"/>
                    <a:lumOff val="15000"/>
                  </a:schemeClr>
                </a:solidFill>
              </a:rPr>
              <a:t>Chaque</a:t>
            </a:r>
            <a:r>
              <a:rPr lang="en-CA" dirty="0" smtClean="0">
                <a:solidFill>
                  <a:schemeClr val="tx1">
                    <a:lumMod val="85000"/>
                    <a:lumOff val="15000"/>
                  </a:schemeClr>
                </a:solidFill>
              </a:rPr>
              <a:t> canton a </a:t>
            </a:r>
            <a:r>
              <a:rPr lang="en-CA" dirty="0" err="1" smtClean="0">
                <a:solidFill>
                  <a:schemeClr val="tx1">
                    <a:lumMod val="85000"/>
                    <a:lumOff val="15000"/>
                  </a:schemeClr>
                </a:solidFill>
              </a:rPr>
              <a:t>ses</a:t>
            </a:r>
            <a:r>
              <a:rPr lang="en-CA" dirty="0" smtClean="0">
                <a:solidFill>
                  <a:schemeClr val="tx1">
                    <a:lumMod val="85000"/>
                    <a:lumOff val="15000"/>
                  </a:schemeClr>
                </a:solidFill>
              </a:rPr>
              <a:t> traditions, </a:t>
            </a:r>
            <a:r>
              <a:rPr lang="en-CA" dirty="0" err="1" smtClean="0">
                <a:solidFill>
                  <a:schemeClr val="tx1">
                    <a:lumMod val="85000"/>
                    <a:lumOff val="15000"/>
                  </a:schemeClr>
                </a:solidFill>
              </a:rPr>
              <a:t>ses</a:t>
            </a:r>
            <a:r>
              <a:rPr lang="en-CA" dirty="0" smtClean="0">
                <a:solidFill>
                  <a:schemeClr val="tx1">
                    <a:lumMod val="85000"/>
                    <a:lumOff val="15000"/>
                  </a:schemeClr>
                </a:solidFill>
              </a:rPr>
              <a:t> </a:t>
            </a:r>
            <a:r>
              <a:rPr lang="en-CA" dirty="0" err="1" smtClean="0">
                <a:solidFill>
                  <a:schemeClr val="tx1">
                    <a:lumMod val="85000"/>
                    <a:lumOff val="15000"/>
                  </a:schemeClr>
                </a:solidFill>
              </a:rPr>
              <a:t>objets</a:t>
            </a:r>
            <a:r>
              <a:rPr lang="en-CA" dirty="0">
                <a:solidFill>
                  <a:schemeClr val="tx1">
                    <a:lumMod val="85000"/>
                    <a:lumOff val="15000"/>
                  </a:schemeClr>
                </a:solidFill>
              </a:rPr>
              <a:t> </a:t>
            </a:r>
            <a:r>
              <a:rPr lang="en-CA" dirty="0" err="1" smtClean="0">
                <a:solidFill>
                  <a:schemeClr val="tx1">
                    <a:lumMod val="85000"/>
                    <a:lumOff val="15000"/>
                  </a:schemeClr>
                </a:solidFill>
              </a:rPr>
              <a:t>typiques</a:t>
            </a:r>
            <a:r>
              <a:rPr lang="en-CA" dirty="0" smtClean="0">
                <a:solidFill>
                  <a:schemeClr val="tx1">
                    <a:lumMod val="85000"/>
                    <a:lumOff val="15000"/>
                  </a:schemeClr>
                </a:solidFill>
              </a:rPr>
              <a:t>, </a:t>
            </a:r>
            <a:r>
              <a:rPr lang="en-CA" dirty="0" err="1" smtClean="0">
                <a:solidFill>
                  <a:schemeClr val="tx1">
                    <a:lumMod val="85000"/>
                    <a:lumOff val="15000"/>
                  </a:schemeClr>
                </a:solidFill>
              </a:rPr>
              <a:t>ses</a:t>
            </a:r>
            <a:r>
              <a:rPr lang="en-CA" dirty="0" smtClean="0">
                <a:solidFill>
                  <a:schemeClr val="tx1">
                    <a:lumMod val="85000"/>
                    <a:lumOff val="15000"/>
                  </a:schemeClr>
                </a:solidFill>
              </a:rPr>
              <a:t> chansons, </a:t>
            </a:r>
            <a:r>
              <a:rPr lang="en-CA" dirty="0" err="1" smtClean="0">
                <a:solidFill>
                  <a:schemeClr val="tx1">
                    <a:lumMod val="85000"/>
                    <a:lumOff val="15000"/>
                  </a:schemeClr>
                </a:solidFill>
              </a:rPr>
              <a:t>ses</a:t>
            </a:r>
            <a:r>
              <a:rPr lang="en-CA" dirty="0" smtClean="0">
                <a:solidFill>
                  <a:schemeClr val="tx1">
                    <a:lumMod val="85000"/>
                    <a:lumOff val="15000"/>
                  </a:schemeClr>
                </a:solidFill>
              </a:rPr>
              <a:t> </a:t>
            </a:r>
            <a:r>
              <a:rPr lang="en-CA" dirty="0" err="1" smtClean="0">
                <a:solidFill>
                  <a:schemeClr val="tx1">
                    <a:lumMod val="85000"/>
                    <a:lumOff val="15000"/>
                  </a:schemeClr>
                </a:solidFill>
              </a:rPr>
              <a:t>danses</a:t>
            </a:r>
            <a:r>
              <a:rPr lang="en-CA" dirty="0" smtClean="0">
                <a:solidFill>
                  <a:schemeClr val="tx1">
                    <a:lumMod val="85000"/>
                    <a:lumOff val="15000"/>
                  </a:schemeClr>
                </a:solidFill>
              </a:rPr>
              <a:t>.</a:t>
            </a:r>
            <a:r>
              <a:rPr lang="fr-CA" dirty="0" smtClean="0">
                <a:solidFill>
                  <a:schemeClr val="tx1">
                    <a:lumMod val="85000"/>
                    <a:lumOff val="15000"/>
                  </a:schemeClr>
                </a:solidFill>
              </a:rPr>
              <a:t> </a:t>
            </a:r>
            <a:endParaRPr lang="en-CA" dirty="0" smtClean="0">
              <a:solidFill>
                <a:schemeClr val="tx1">
                  <a:lumMod val="85000"/>
                  <a:lumOff val="15000"/>
                </a:schemeClr>
              </a:solidFill>
            </a:endParaRPr>
          </a:p>
          <a:p>
            <a:endParaRPr lang="fr-CA" dirty="0"/>
          </a:p>
        </p:txBody>
      </p:sp>
      <p:sp>
        <p:nvSpPr>
          <p:cNvPr id="2" name="Titre 1"/>
          <p:cNvSpPr>
            <a:spLocks noGrp="1"/>
          </p:cNvSpPr>
          <p:nvPr>
            <p:ph type="title"/>
          </p:nvPr>
        </p:nvSpPr>
        <p:spPr/>
        <p:txBody>
          <a:bodyPr/>
          <a:lstStyle/>
          <a:p>
            <a:r>
              <a:rPr lang="en-CA" dirty="0" err="1" smtClean="0"/>
              <a:t>Identité</a:t>
            </a:r>
            <a:r>
              <a:rPr lang="en-CA" dirty="0" smtClean="0"/>
              <a:t> </a:t>
            </a:r>
            <a:r>
              <a:rPr lang="en-CA" dirty="0" err="1" smtClean="0"/>
              <a:t>cuturelle</a:t>
            </a:r>
            <a:endParaRPr lang="fr-CA" dirty="0"/>
          </a:p>
        </p:txBody>
      </p:sp>
      <p:pic>
        <p:nvPicPr>
          <p:cNvPr id="6" name="Espace réservé du contenu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4857006" y="4293096"/>
            <a:ext cx="3531418" cy="2304256"/>
          </a:xfrm>
        </p:spPr>
      </p:pic>
    </p:spTree>
    <p:extLst>
      <p:ext uri="{BB962C8B-B14F-4D97-AF65-F5344CB8AC3E}">
        <p14:creationId xmlns:p14="http://schemas.microsoft.com/office/powerpoint/2010/main" val="39813710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CA" b="1" dirty="0" smtClean="0">
                <a:solidFill>
                  <a:schemeClr val="tx1">
                    <a:lumMod val="85000"/>
                    <a:lumOff val="15000"/>
                  </a:schemeClr>
                </a:solidFill>
              </a:rPr>
              <a:t>4 </a:t>
            </a:r>
            <a:r>
              <a:rPr lang="en-CA" b="1" dirty="0" err="1" smtClean="0">
                <a:solidFill>
                  <a:schemeClr val="tx1">
                    <a:lumMod val="85000"/>
                    <a:lumOff val="15000"/>
                  </a:schemeClr>
                </a:solidFill>
              </a:rPr>
              <a:t>langues</a:t>
            </a:r>
            <a:r>
              <a:rPr lang="en-CA" b="1" dirty="0" smtClean="0">
                <a:solidFill>
                  <a:schemeClr val="tx1">
                    <a:lumMod val="85000"/>
                    <a:lumOff val="15000"/>
                  </a:schemeClr>
                </a:solidFill>
              </a:rPr>
              <a:t> </a:t>
            </a:r>
            <a:r>
              <a:rPr lang="en-CA" b="1" dirty="0" err="1" smtClean="0">
                <a:solidFill>
                  <a:schemeClr val="tx1">
                    <a:lumMod val="85000"/>
                    <a:lumOff val="15000"/>
                  </a:schemeClr>
                </a:solidFill>
              </a:rPr>
              <a:t>nationales</a:t>
            </a:r>
            <a:r>
              <a:rPr lang="en-CA" b="1" dirty="0" smtClean="0">
                <a:solidFill>
                  <a:schemeClr val="tx1">
                    <a:lumMod val="85000"/>
                    <a:lumOff val="15000"/>
                  </a:schemeClr>
                </a:solidFill>
              </a:rPr>
              <a:t>:</a:t>
            </a:r>
          </a:p>
          <a:p>
            <a:pPr marL="0" indent="0">
              <a:buNone/>
            </a:pPr>
            <a:endParaRPr lang="en-CA" dirty="0" smtClean="0">
              <a:solidFill>
                <a:schemeClr val="tx1">
                  <a:lumMod val="85000"/>
                  <a:lumOff val="15000"/>
                </a:schemeClr>
              </a:solidFill>
            </a:endParaRPr>
          </a:p>
          <a:p>
            <a:r>
              <a:rPr lang="en-CA" dirty="0" err="1" smtClean="0">
                <a:solidFill>
                  <a:schemeClr val="tx1">
                    <a:lumMod val="85000"/>
                    <a:lumOff val="15000"/>
                  </a:schemeClr>
                </a:solidFill>
              </a:rPr>
              <a:t>Allemand</a:t>
            </a:r>
            <a:r>
              <a:rPr lang="en-CA" dirty="0" smtClean="0">
                <a:solidFill>
                  <a:schemeClr val="tx1">
                    <a:lumMod val="85000"/>
                    <a:lumOff val="15000"/>
                  </a:schemeClr>
                </a:solidFill>
              </a:rPr>
              <a:t> (</a:t>
            </a:r>
            <a:r>
              <a:rPr lang="fr-CA" dirty="0" smtClean="0">
                <a:solidFill>
                  <a:schemeClr val="tx1">
                    <a:lumMod val="85000"/>
                    <a:lumOff val="15000"/>
                  </a:schemeClr>
                </a:solidFill>
              </a:rPr>
              <a:t>63,7 %)</a:t>
            </a:r>
            <a:endParaRPr lang="en-CA" dirty="0">
              <a:solidFill>
                <a:schemeClr val="tx1">
                  <a:lumMod val="85000"/>
                  <a:lumOff val="15000"/>
                </a:schemeClr>
              </a:solidFill>
            </a:endParaRPr>
          </a:p>
          <a:p>
            <a:r>
              <a:rPr lang="en-CA" dirty="0" err="1" smtClean="0">
                <a:solidFill>
                  <a:schemeClr val="tx1">
                    <a:lumMod val="85000"/>
                    <a:lumOff val="15000"/>
                  </a:schemeClr>
                </a:solidFill>
              </a:rPr>
              <a:t>Français</a:t>
            </a:r>
            <a:r>
              <a:rPr lang="en-CA" dirty="0" smtClean="0">
                <a:solidFill>
                  <a:schemeClr val="tx1">
                    <a:lumMod val="85000"/>
                    <a:lumOff val="15000"/>
                  </a:schemeClr>
                </a:solidFill>
              </a:rPr>
              <a:t> (</a:t>
            </a:r>
            <a:r>
              <a:rPr lang="fr-CA" dirty="0" smtClean="0">
                <a:solidFill>
                  <a:schemeClr val="tx1">
                    <a:lumMod val="85000"/>
                    <a:lumOff val="15000"/>
                  </a:schemeClr>
                </a:solidFill>
              </a:rPr>
              <a:t>20,4 %)</a:t>
            </a:r>
          </a:p>
          <a:p>
            <a:r>
              <a:rPr lang="en-CA" dirty="0" err="1" smtClean="0">
                <a:solidFill>
                  <a:schemeClr val="tx1">
                    <a:lumMod val="85000"/>
                    <a:lumOff val="15000"/>
                  </a:schemeClr>
                </a:solidFill>
              </a:rPr>
              <a:t>Italien</a:t>
            </a:r>
            <a:r>
              <a:rPr lang="en-CA" dirty="0" smtClean="0">
                <a:solidFill>
                  <a:schemeClr val="tx1">
                    <a:lumMod val="85000"/>
                    <a:lumOff val="15000"/>
                  </a:schemeClr>
                </a:solidFill>
              </a:rPr>
              <a:t> (</a:t>
            </a:r>
            <a:r>
              <a:rPr lang="fr-CA" dirty="0" smtClean="0">
                <a:solidFill>
                  <a:schemeClr val="tx1">
                    <a:lumMod val="85000"/>
                    <a:lumOff val="15000"/>
                  </a:schemeClr>
                </a:solidFill>
              </a:rPr>
              <a:t>6,5 %)</a:t>
            </a:r>
          </a:p>
          <a:p>
            <a:r>
              <a:rPr lang="fr-CA" dirty="0" smtClean="0">
                <a:solidFill>
                  <a:schemeClr val="tx1">
                    <a:lumMod val="85000"/>
                    <a:lumOff val="15000"/>
                  </a:schemeClr>
                </a:solidFill>
                <a:effectLst/>
              </a:rPr>
              <a:t>Romanche (- de 0,5%)</a:t>
            </a:r>
          </a:p>
          <a:p>
            <a:endParaRPr lang="fr-CA" dirty="0"/>
          </a:p>
        </p:txBody>
      </p:sp>
      <p:sp>
        <p:nvSpPr>
          <p:cNvPr id="2" name="Titre 1"/>
          <p:cNvSpPr>
            <a:spLocks noGrp="1"/>
          </p:cNvSpPr>
          <p:nvPr>
            <p:ph type="title"/>
          </p:nvPr>
        </p:nvSpPr>
        <p:spPr/>
        <p:txBody>
          <a:bodyPr/>
          <a:lstStyle/>
          <a:p>
            <a:r>
              <a:rPr lang="en-CA" dirty="0" err="1" smtClean="0"/>
              <a:t>Langues</a:t>
            </a:r>
            <a:endParaRPr lang="fr-CA" dirty="0"/>
          </a:p>
        </p:txBody>
      </p:sp>
      <p:sp>
        <p:nvSpPr>
          <p:cNvPr id="5" name="Rectangle 1"/>
          <p:cNvSpPr>
            <a:spLocks noChangeArrowheads="1"/>
          </p:cNvSpPr>
          <p:nvPr/>
        </p:nvSpPr>
        <p:spPr bwMode="auto">
          <a:xfrm>
            <a:off x="2616200" y="3725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Tree>
    <p:extLst>
      <p:ext uri="{BB962C8B-B14F-4D97-AF65-F5344CB8AC3E}">
        <p14:creationId xmlns:p14="http://schemas.microsoft.com/office/powerpoint/2010/main" val="3948619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764704"/>
            <a:ext cx="9086142" cy="5485758"/>
          </a:xfrm>
          <a:prstGeom prst="rect">
            <a:avLst/>
          </a:prstGeom>
        </p:spPr>
      </p:pic>
      <p:grpSp>
        <p:nvGrpSpPr>
          <p:cNvPr id="2" name="Groupe 1"/>
          <p:cNvGrpSpPr/>
          <p:nvPr/>
        </p:nvGrpSpPr>
        <p:grpSpPr>
          <a:xfrm>
            <a:off x="208505" y="5013176"/>
            <a:ext cx="2851327" cy="991030"/>
            <a:chOff x="208505" y="5013176"/>
            <a:chExt cx="2851327" cy="991030"/>
          </a:xfrm>
        </p:grpSpPr>
        <p:sp>
          <p:nvSpPr>
            <p:cNvPr id="5" name="Étoile à 5 branches 4"/>
            <p:cNvSpPr/>
            <p:nvPr/>
          </p:nvSpPr>
          <p:spPr>
            <a:xfrm>
              <a:off x="2555776" y="5013176"/>
              <a:ext cx="504056" cy="432048"/>
            </a:xfrm>
            <a:prstGeom prst="star5">
              <a:avLst/>
            </a:prstGeom>
            <a:solidFill>
              <a:srgbClr val="FFFF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7" name="Connecteur droit avec flèche 6"/>
            <p:cNvCxnSpPr/>
            <p:nvPr/>
          </p:nvCxnSpPr>
          <p:spPr>
            <a:xfrm flipV="1">
              <a:off x="1619672" y="5229200"/>
              <a:ext cx="1188132" cy="432048"/>
            </a:xfrm>
            <a:prstGeom prst="straightConnector1">
              <a:avLst/>
            </a:prstGeom>
            <a:ln w="5080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08505" y="5542541"/>
              <a:ext cx="1411167" cy="461665"/>
            </a:xfrm>
            <a:prstGeom prst="rect">
              <a:avLst/>
            </a:prstGeom>
            <a:noFill/>
            <a:ln w="28575">
              <a:solidFill>
                <a:schemeClr val="accent6">
                  <a:lumMod val="75000"/>
                </a:schemeClr>
              </a:solidFill>
            </a:ln>
          </p:spPr>
          <p:txBody>
            <a:bodyPr wrap="square" rtlCol="0">
              <a:spAutoFit/>
            </a:bodyPr>
            <a:lstStyle/>
            <a:p>
              <a:r>
                <a:rPr lang="en-CA" sz="2400" dirty="0" err="1" smtClean="0"/>
                <a:t>Martigny</a:t>
              </a:r>
              <a:endParaRPr lang="fr-CA" sz="2400" dirty="0"/>
            </a:p>
          </p:txBody>
        </p:sp>
      </p:grpSp>
    </p:spTree>
    <p:extLst>
      <p:ext uri="{BB962C8B-B14F-4D97-AF65-F5344CB8AC3E}">
        <p14:creationId xmlns:p14="http://schemas.microsoft.com/office/powerpoint/2010/main" val="1380247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72067" y="3002640"/>
            <a:ext cx="7408333" cy="3450696"/>
          </a:xfrm>
        </p:spPr>
        <p:txBody>
          <a:bodyPr/>
          <a:lstStyle/>
          <a:p>
            <a:r>
              <a:rPr lang="en-CA" dirty="0" err="1" smtClean="0">
                <a:solidFill>
                  <a:schemeClr val="tx1">
                    <a:lumMod val="85000"/>
                    <a:lumOff val="15000"/>
                  </a:schemeClr>
                </a:solidFill>
              </a:rPr>
              <a:t>Catolicisme</a:t>
            </a:r>
            <a:r>
              <a:rPr lang="en-CA" dirty="0" smtClean="0">
                <a:solidFill>
                  <a:schemeClr val="tx1">
                    <a:lumMod val="85000"/>
                    <a:lumOff val="15000"/>
                  </a:schemeClr>
                </a:solidFill>
              </a:rPr>
              <a:t> (39%)</a:t>
            </a:r>
          </a:p>
          <a:p>
            <a:r>
              <a:rPr lang="en-CA" dirty="0" err="1" smtClean="0">
                <a:solidFill>
                  <a:schemeClr val="tx1">
                    <a:lumMod val="85000"/>
                    <a:lumOff val="15000"/>
                  </a:schemeClr>
                </a:solidFill>
              </a:rPr>
              <a:t>Église</a:t>
            </a:r>
            <a:r>
              <a:rPr lang="en-CA" dirty="0" smtClean="0">
                <a:solidFill>
                  <a:schemeClr val="tx1">
                    <a:lumMod val="85000"/>
                    <a:lumOff val="15000"/>
                  </a:schemeClr>
                </a:solidFill>
              </a:rPr>
              <a:t> </a:t>
            </a:r>
            <a:r>
              <a:rPr lang="en-CA" dirty="0" err="1" smtClean="0">
                <a:solidFill>
                  <a:schemeClr val="tx1">
                    <a:lumMod val="85000"/>
                    <a:lumOff val="15000"/>
                  </a:schemeClr>
                </a:solidFill>
              </a:rPr>
              <a:t>évangélique</a:t>
            </a:r>
            <a:r>
              <a:rPr lang="en-CA" dirty="0" smtClean="0">
                <a:solidFill>
                  <a:schemeClr val="tx1">
                    <a:lumMod val="85000"/>
                    <a:lumOff val="15000"/>
                  </a:schemeClr>
                </a:solidFill>
              </a:rPr>
              <a:t> </a:t>
            </a:r>
            <a:r>
              <a:rPr lang="en-CA" dirty="0" err="1" smtClean="0">
                <a:solidFill>
                  <a:schemeClr val="tx1">
                    <a:lumMod val="85000"/>
                    <a:lumOff val="15000"/>
                  </a:schemeClr>
                </a:solidFill>
              </a:rPr>
              <a:t>réformée</a:t>
            </a:r>
            <a:r>
              <a:rPr lang="en-CA" dirty="0" smtClean="0">
                <a:solidFill>
                  <a:schemeClr val="tx1">
                    <a:lumMod val="85000"/>
                    <a:lumOff val="15000"/>
                  </a:schemeClr>
                </a:solidFill>
              </a:rPr>
              <a:t> (33%)</a:t>
            </a:r>
          </a:p>
          <a:p>
            <a:r>
              <a:rPr lang="en-CA" dirty="0" smtClean="0">
                <a:solidFill>
                  <a:schemeClr val="tx1">
                    <a:lumMod val="85000"/>
                    <a:lumOff val="15000"/>
                  </a:schemeClr>
                </a:solidFill>
              </a:rPr>
              <a:t>Islam (4,5%)</a:t>
            </a:r>
          </a:p>
          <a:p>
            <a:r>
              <a:rPr lang="en-CA" dirty="0" err="1" smtClean="0">
                <a:solidFill>
                  <a:schemeClr val="tx1">
                    <a:lumMod val="85000"/>
                    <a:lumOff val="15000"/>
                  </a:schemeClr>
                </a:solidFill>
              </a:rPr>
              <a:t>Judaïsme</a:t>
            </a:r>
            <a:r>
              <a:rPr lang="en-CA" dirty="0" smtClean="0">
                <a:solidFill>
                  <a:schemeClr val="tx1">
                    <a:lumMod val="85000"/>
                    <a:lumOff val="15000"/>
                  </a:schemeClr>
                </a:solidFill>
              </a:rPr>
              <a:t> (0,2%)</a:t>
            </a:r>
          </a:p>
          <a:p>
            <a:r>
              <a:rPr lang="en-CA" dirty="0" smtClean="0">
                <a:solidFill>
                  <a:schemeClr val="tx1">
                    <a:lumMod val="85000"/>
                    <a:lumOff val="15000"/>
                  </a:schemeClr>
                </a:solidFill>
              </a:rPr>
              <a:t>Sans religion (20%)</a:t>
            </a:r>
            <a:endParaRPr lang="fr-CA" dirty="0">
              <a:solidFill>
                <a:schemeClr val="tx1">
                  <a:lumMod val="85000"/>
                  <a:lumOff val="15000"/>
                </a:schemeClr>
              </a:solidFill>
            </a:endParaRPr>
          </a:p>
        </p:txBody>
      </p:sp>
      <p:sp>
        <p:nvSpPr>
          <p:cNvPr id="2" name="Titre 1"/>
          <p:cNvSpPr>
            <a:spLocks noGrp="1"/>
          </p:cNvSpPr>
          <p:nvPr>
            <p:ph type="title"/>
          </p:nvPr>
        </p:nvSpPr>
        <p:spPr/>
        <p:txBody>
          <a:bodyPr/>
          <a:lstStyle/>
          <a:p>
            <a:r>
              <a:rPr lang="en-CA" dirty="0" smtClean="0"/>
              <a:t>Religion</a:t>
            </a:r>
            <a:endParaRPr lang="fr-CA" dirty="0"/>
          </a:p>
        </p:txBody>
      </p:sp>
    </p:spTree>
    <p:extLst>
      <p:ext uri="{BB962C8B-B14F-4D97-AF65-F5344CB8AC3E}">
        <p14:creationId xmlns:p14="http://schemas.microsoft.com/office/powerpoint/2010/main" val="20568516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Sports</a:t>
            </a:r>
            <a:endParaRPr lang="fr-CA" dirty="0"/>
          </a:p>
        </p:txBody>
      </p:sp>
      <p:sp>
        <p:nvSpPr>
          <p:cNvPr id="3" name="Espace réservé du contenu 2"/>
          <p:cNvSpPr>
            <a:spLocks noGrp="1"/>
          </p:cNvSpPr>
          <p:nvPr>
            <p:ph sz="quarter" idx="13"/>
          </p:nvPr>
        </p:nvSpPr>
        <p:spPr>
          <a:xfrm>
            <a:off x="539552" y="2492896"/>
            <a:ext cx="4464495" cy="3672408"/>
          </a:xfrm>
        </p:spPr>
        <p:txBody>
          <a:bodyPr>
            <a:noAutofit/>
          </a:bodyPr>
          <a:lstStyle/>
          <a:p>
            <a:r>
              <a:rPr lang="en-CA" dirty="0" smtClean="0">
                <a:solidFill>
                  <a:schemeClr val="tx1">
                    <a:lumMod val="85000"/>
                    <a:lumOff val="15000"/>
                  </a:schemeClr>
                </a:solidFill>
              </a:rPr>
              <a:t>Sport national: le </a:t>
            </a:r>
            <a:r>
              <a:rPr lang="en-CA" dirty="0" err="1" smtClean="0">
                <a:solidFill>
                  <a:schemeClr val="tx1">
                    <a:lumMod val="85000"/>
                    <a:lumOff val="15000"/>
                  </a:schemeClr>
                </a:solidFill>
              </a:rPr>
              <a:t>tir</a:t>
            </a:r>
            <a:r>
              <a:rPr lang="en-CA" dirty="0" smtClean="0">
                <a:solidFill>
                  <a:schemeClr val="tx1">
                    <a:lumMod val="85000"/>
                    <a:lumOff val="15000"/>
                  </a:schemeClr>
                </a:solidFill>
              </a:rPr>
              <a:t> </a:t>
            </a:r>
            <a:r>
              <a:rPr lang="en-CA" dirty="0" err="1" smtClean="0">
                <a:solidFill>
                  <a:schemeClr val="tx1">
                    <a:lumMod val="85000"/>
                    <a:lumOff val="15000"/>
                  </a:schemeClr>
                </a:solidFill>
              </a:rPr>
              <a:t>sportif</a:t>
            </a:r>
            <a:r>
              <a:rPr lang="en-CA" dirty="0" smtClean="0">
                <a:solidFill>
                  <a:schemeClr val="tx1">
                    <a:lumMod val="85000"/>
                    <a:lumOff val="15000"/>
                  </a:schemeClr>
                </a:solidFill>
              </a:rPr>
              <a:t> </a:t>
            </a:r>
          </a:p>
          <a:p>
            <a:r>
              <a:rPr lang="en-CA" dirty="0" err="1" smtClean="0">
                <a:solidFill>
                  <a:schemeClr val="tx1">
                    <a:lumMod val="85000"/>
                    <a:lumOff val="15000"/>
                  </a:schemeClr>
                </a:solidFill>
              </a:rPr>
              <a:t>Siège</a:t>
            </a:r>
            <a:r>
              <a:rPr lang="en-CA" dirty="0" smtClean="0">
                <a:solidFill>
                  <a:schemeClr val="tx1">
                    <a:lumMod val="85000"/>
                    <a:lumOff val="15000"/>
                  </a:schemeClr>
                </a:solidFill>
              </a:rPr>
              <a:t> du </a:t>
            </a:r>
            <a:r>
              <a:rPr lang="en-CA" i="1" dirty="0" err="1" smtClean="0">
                <a:solidFill>
                  <a:schemeClr val="tx1">
                    <a:lumMod val="85000"/>
                    <a:lumOff val="15000"/>
                  </a:schemeClr>
                </a:solidFill>
              </a:rPr>
              <a:t>Comité</a:t>
            </a:r>
            <a:r>
              <a:rPr lang="en-CA" i="1" dirty="0" smtClean="0">
                <a:solidFill>
                  <a:schemeClr val="tx1">
                    <a:lumMod val="85000"/>
                    <a:lumOff val="15000"/>
                  </a:schemeClr>
                </a:solidFill>
              </a:rPr>
              <a:t> international </a:t>
            </a:r>
            <a:r>
              <a:rPr lang="en-CA" i="1" dirty="0" err="1" smtClean="0">
                <a:solidFill>
                  <a:schemeClr val="tx1">
                    <a:lumMod val="85000"/>
                    <a:lumOff val="15000"/>
                  </a:schemeClr>
                </a:solidFill>
              </a:rPr>
              <a:t>olympique</a:t>
            </a:r>
            <a:endParaRPr lang="en-CA" i="1" dirty="0" smtClean="0">
              <a:solidFill>
                <a:schemeClr val="tx1">
                  <a:lumMod val="85000"/>
                  <a:lumOff val="15000"/>
                </a:schemeClr>
              </a:solidFill>
            </a:endParaRPr>
          </a:p>
          <a:p>
            <a:r>
              <a:rPr lang="en-CA" dirty="0" smtClean="0">
                <a:solidFill>
                  <a:schemeClr val="tx1">
                    <a:lumMod val="85000"/>
                    <a:lumOff val="15000"/>
                  </a:schemeClr>
                </a:solidFill>
              </a:rPr>
              <a:t>Sports </a:t>
            </a:r>
            <a:r>
              <a:rPr lang="en-CA" dirty="0" err="1" smtClean="0">
                <a:solidFill>
                  <a:schemeClr val="tx1">
                    <a:lumMod val="85000"/>
                    <a:lumOff val="15000"/>
                  </a:schemeClr>
                </a:solidFill>
              </a:rPr>
              <a:t>populaires</a:t>
            </a:r>
            <a:r>
              <a:rPr lang="en-CA" dirty="0" smtClean="0">
                <a:solidFill>
                  <a:schemeClr val="tx1">
                    <a:lumMod val="85000"/>
                    <a:lumOff val="15000"/>
                  </a:schemeClr>
                </a:solidFill>
              </a:rPr>
              <a:t>: Football (soccer), ski </a:t>
            </a:r>
            <a:r>
              <a:rPr lang="en-CA" dirty="0" err="1" smtClean="0">
                <a:solidFill>
                  <a:schemeClr val="tx1">
                    <a:lumMod val="85000"/>
                    <a:lumOff val="15000"/>
                  </a:schemeClr>
                </a:solidFill>
              </a:rPr>
              <a:t>alpin</a:t>
            </a:r>
            <a:r>
              <a:rPr lang="en-CA" dirty="0" smtClean="0">
                <a:solidFill>
                  <a:schemeClr val="tx1">
                    <a:lumMod val="85000"/>
                    <a:lumOff val="15000"/>
                  </a:schemeClr>
                </a:solidFill>
              </a:rPr>
              <a:t> et hockey </a:t>
            </a:r>
            <a:r>
              <a:rPr lang="en-CA" dirty="0" err="1" smtClean="0">
                <a:solidFill>
                  <a:schemeClr val="tx1">
                    <a:lumMod val="85000"/>
                    <a:lumOff val="15000"/>
                  </a:schemeClr>
                </a:solidFill>
              </a:rPr>
              <a:t>sur</a:t>
            </a:r>
            <a:r>
              <a:rPr lang="en-CA" dirty="0" smtClean="0">
                <a:solidFill>
                  <a:schemeClr val="tx1">
                    <a:lumMod val="85000"/>
                    <a:lumOff val="15000"/>
                  </a:schemeClr>
                </a:solidFill>
              </a:rPr>
              <a:t> glace</a:t>
            </a:r>
          </a:p>
          <a:p>
            <a:r>
              <a:rPr lang="en-CA" dirty="0" smtClean="0">
                <a:solidFill>
                  <a:schemeClr val="tx1">
                    <a:lumMod val="85000"/>
                    <a:lumOff val="15000"/>
                  </a:schemeClr>
                </a:solidFill>
              </a:rPr>
              <a:t>La </a:t>
            </a:r>
            <a:r>
              <a:rPr lang="en-CA" dirty="0" err="1" smtClean="0">
                <a:solidFill>
                  <a:schemeClr val="tx1">
                    <a:lumMod val="85000"/>
                    <a:lumOff val="15000"/>
                  </a:schemeClr>
                </a:solidFill>
              </a:rPr>
              <a:t>gymnastique</a:t>
            </a:r>
            <a:r>
              <a:rPr lang="en-CA" dirty="0" smtClean="0">
                <a:solidFill>
                  <a:schemeClr val="tx1">
                    <a:lumMod val="85000"/>
                    <a:lumOff val="15000"/>
                  </a:schemeClr>
                </a:solidFill>
              </a:rPr>
              <a:t> et le tennis font </a:t>
            </a:r>
            <a:r>
              <a:rPr lang="en-CA" dirty="0" err="1" smtClean="0">
                <a:solidFill>
                  <a:schemeClr val="tx1">
                    <a:lumMod val="85000"/>
                    <a:lumOff val="15000"/>
                  </a:schemeClr>
                </a:solidFill>
              </a:rPr>
              <a:t>aussi</a:t>
            </a:r>
            <a:r>
              <a:rPr lang="en-CA" dirty="0" smtClean="0">
                <a:solidFill>
                  <a:schemeClr val="tx1">
                    <a:lumMod val="85000"/>
                    <a:lumOff val="15000"/>
                  </a:schemeClr>
                </a:solidFill>
              </a:rPr>
              <a:t> </a:t>
            </a:r>
            <a:r>
              <a:rPr lang="en-CA" dirty="0" err="1" smtClean="0">
                <a:solidFill>
                  <a:schemeClr val="tx1">
                    <a:lumMod val="85000"/>
                    <a:lumOff val="15000"/>
                  </a:schemeClr>
                </a:solidFill>
              </a:rPr>
              <a:t>partie</a:t>
            </a:r>
            <a:r>
              <a:rPr lang="en-CA" dirty="0" smtClean="0">
                <a:solidFill>
                  <a:schemeClr val="tx1">
                    <a:lumMod val="85000"/>
                    <a:lumOff val="15000"/>
                  </a:schemeClr>
                </a:solidFill>
              </a:rPr>
              <a:t> des sports les plus </a:t>
            </a:r>
            <a:r>
              <a:rPr lang="en-CA" dirty="0" err="1" smtClean="0">
                <a:solidFill>
                  <a:schemeClr val="tx1">
                    <a:lumMod val="85000"/>
                    <a:lumOff val="15000"/>
                  </a:schemeClr>
                </a:solidFill>
              </a:rPr>
              <a:t>pratiqués</a:t>
            </a:r>
            <a:r>
              <a:rPr lang="en-CA" dirty="0" smtClean="0">
                <a:solidFill>
                  <a:schemeClr val="tx1">
                    <a:lumMod val="85000"/>
                    <a:lumOff val="15000"/>
                  </a:schemeClr>
                </a:solidFill>
              </a:rPr>
              <a:t>.</a:t>
            </a:r>
            <a:endParaRPr lang="fr-CA" dirty="0">
              <a:solidFill>
                <a:schemeClr val="tx1">
                  <a:lumMod val="85000"/>
                  <a:lumOff val="15000"/>
                </a:schemeClr>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057" y="2639913"/>
            <a:ext cx="3381375" cy="3381375"/>
          </a:xfrm>
          <a:prstGeom prst="rect">
            <a:avLst/>
          </a:prstGeom>
        </p:spPr>
      </p:pic>
    </p:spTree>
    <p:extLst>
      <p:ext uri="{BB962C8B-B14F-4D97-AF65-F5344CB8AC3E}">
        <p14:creationId xmlns:p14="http://schemas.microsoft.com/office/powerpoint/2010/main" val="39235030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4797152"/>
            <a:ext cx="5246765" cy="1512168"/>
          </a:xfrm>
          <a:prstGeom prst="rect">
            <a:avLst/>
          </a:prstGeom>
        </p:spPr>
      </p:pic>
      <p:sp>
        <p:nvSpPr>
          <p:cNvPr id="3" name="Espace réservé du contenu 2"/>
          <p:cNvSpPr>
            <a:spLocks noGrp="1"/>
          </p:cNvSpPr>
          <p:nvPr>
            <p:ph idx="1"/>
          </p:nvPr>
        </p:nvSpPr>
        <p:spPr>
          <a:xfrm>
            <a:off x="872067" y="2426576"/>
            <a:ext cx="7408333" cy="3450696"/>
          </a:xfrm>
        </p:spPr>
        <p:txBody>
          <a:bodyPr/>
          <a:lstStyle/>
          <a:p>
            <a:r>
              <a:rPr lang="en-CA" dirty="0" smtClean="0">
                <a:solidFill>
                  <a:schemeClr val="tx1">
                    <a:lumMod val="85000"/>
                    <a:lumOff val="15000"/>
                  </a:schemeClr>
                </a:solidFill>
              </a:rPr>
              <a:t>La </a:t>
            </a:r>
            <a:r>
              <a:rPr lang="en-CA" dirty="0">
                <a:solidFill>
                  <a:schemeClr val="tx1">
                    <a:lumMod val="85000"/>
                    <a:lumOff val="15000"/>
                  </a:schemeClr>
                </a:solidFill>
              </a:rPr>
              <a:t>S</a:t>
            </a:r>
            <a:r>
              <a:rPr lang="en-CA" dirty="0" smtClean="0">
                <a:solidFill>
                  <a:schemeClr val="tx1">
                    <a:lumMod val="85000"/>
                    <a:lumOff val="15000"/>
                  </a:schemeClr>
                </a:solidFill>
              </a:rPr>
              <a:t>uisse </a:t>
            </a:r>
            <a:r>
              <a:rPr lang="en-CA" dirty="0" err="1" smtClean="0">
                <a:solidFill>
                  <a:schemeClr val="tx1">
                    <a:lumMod val="85000"/>
                    <a:lumOff val="15000"/>
                  </a:schemeClr>
                </a:solidFill>
              </a:rPr>
              <a:t>est</a:t>
            </a:r>
            <a:r>
              <a:rPr lang="en-CA" dirty="0" smtClean="0">
                <a:solidFill>
                  <a:schemeClr val="tx1">
                    <a:lumMod val="85000"/>
                    <a:lumOff val="15000"/>
                  </a:schemeClr>
                </a:solidFill>
              </a:rPr>
              <a:t> «</a:t>
            </a:r>
            <a:r>
              <a:rPr lang="en-CA" dirty="0" err="1" smtClean="0">
                <a:solidFill>
                  <a:schemeClr val="tx1">
                    <a:lumMod val="85000"/>
                    <a:lumOff val="15000"/>
                  </a:schemeClr>
                </a:solidFill>
              </a:rPr>
              <a:t>championne</a:t>
            </a:r>
            <a:r>
              <a:rPr lang="en-CA" dirty="0" smtClean="0">
                <a:solidFill>
                  <a:schemeClr val="tx1">
                    <a:lumMod val="85000"/>
                    <a:lumOff val="15000"/>
                  </a:schemeClr>
                </a:solidFill>
              </a:rPr>
              <a:t> du monde» du </a:t>
            </a:r>
            <a:r>
              <a:rPr lang="en-CA" dirty="0" err="1" smtClean="0">
                <a:solidFill>
                  <a:schemeClr val="tx1">
                    <a:lumMod val="85000"/>
                    <a:lumOff val="15000"/>
                  </a:schemeClr>
                </a:solidFill>
              </a:rPr>
              <a:t>recyclage</a:t>
            </a:r>
            <a:endParaRPr lang="en-CA" dirty="0" smtClean="0">
              <a:solidFill>
                <a:schemeClr val="tx1">
                  <a:lumMod val="85000"/>
                  <a:lumOff val="15000"/>
                </a:schemeClr>
              </a:solidFill>
            </a:endParaRPr>
          </a:p>
          <a:p>
            <a:pPr marL="742950" lvl="2" indent="-342900"/>
            <a:r>
              <a:rPr lang="fr-CA" sz="2400" dirty="0" smtClean="0">
                <a:solidFill>
                  <a:schemeClr val="tx1">
                    <a:lumMod val="85000"/>
                    <a:lumOff val="15000"/>
                  </a:schemeClr>
                </a:solidFill>
              </a:rPr>
              <a:t>96% du verre</a:t>
            </a:r>
          </a:p>
          <a:p>
            <a:pPr marL="742950" lvl="2" indent="-342900"/>
            <a:r>
              <a:rPr lang="fr-CA" sz="2400" dirty="0" smtClean="0">
                <a:solidFill>
                  <a:schemeClr val="tx1">
                    <a:lumMod val="85000"/>
                    <a:lumOff val="15000"/>
                  </a:schemeClr>
                </a:solidFill>
              </a:rPr>
              <a:t>90% de l’aluminium</a:t>
            </a:r>
          </a:p>
          <a:p>
            <a:pPr marL="742950" lvl="2" indent="-342900"/>
            <a:r>
              <a:rPr lang="fr-CA" sz="2400" dirty="0" smtClean="0">
                <a:solidFill>
                  <a:schemeClr val="tx1">
                    <a:lumMod val="85000"/>
                    <a:lumOff val="15000"/>
                  </a:schemeClr>
                </a:solidFill>
              </a:rPr>
              <a:t>80% de l’acier</a:t>
            </a:r>
          </a:p>
          <a:p>
            <a:pPr marL="742950" lvl="2" indent="-342900"/>
            <a:r>
              <a:rPr lang="fr-CA" sz="2400" dirty="0" smtClean="0">
                <a:solidFill>
                  <a:schemeClr val="tx1">
                    <a:lumMod val="85000"/>
                    <a:lumOff val="15000"/>
                  </a:schemeClr>
                </a:solidFill>
              </a:rPr>
              <a:t>77% du papier</a:t>
            </a:r>
            <a:endParaRPr lang="en-CA" sz="2400" dirty="0" smtClean="0">
              <a:solidFill>
                <a:schemeClr val="tx1">
                  <a:lumMod val="85000"/>
                  <a:lumOff val="15000"/>
                </a:schemeClr>
              </a:solidFill>
            </a:endParaRPr>
          </a:p>
          <a:p>
            <a:r>
              <a:rPr lang="en-CA" dirty="0" err="1" smtClean="0">
                <a:solidFill>
                  <a:schemeClr val="tx1">
                    <a:lumMod val="85000"/>
                    <a:lumOff val="15000"/>
                  </a:schemeClr>
                </a:solidFill>
              </a:rPr>
              <a:t>Pionnière</a:t>
            </a:r>
            <a:r>
              <a:rPr lang="en-CA" dirty="0" smtClean="0">
                <a:solidFill>
                  <a:schemeClr val="tx1">
                    <a:lumMod val="85000"/>
                    <a:lumOff val="15000"/>
                  </a:schemeClr>
                </a:solidFill>
              </a:rPr>
              <a:t> de </a:t>
            </a:r>
            <a:r>
              <a:rPr lang="en-CA" dirty="0" err="1" smtClean="0">
                <a:solidFill>
                  <a:schemeClr val="tx1">
                    <a:lumMod val="85000"/>
                    <a:lumOff val="15000"/>
                  </a:schemeClr>
                </a:solidFill>
              </a:rPr>
              <a:t>l’énergie</a:t>
            </a:r>
            <a:r>
              <a:rPr lang="en-CA" dirty="0" smtClean="0">
                <a:solidFill>
                  <a:schemeClr val="tx1">
                    <a:lumMod val="85000"/>
                    <a:lumOff val="15000"/>
                  </a:schemeClr>
                </a:solidFill>
              </a:rPr>
              <a:t> </a:t>
            </a:r>
            <a:r>
              <a:rPr lang="en-CA" dirty="0" err="1" smtClean="0">
                <a:solidFill>
                  <a:schemeClr val="tx1">
                    <a:lumMod val="85000"/>
                    <a:lumOff val="15000"/>
                  </a:schemeClr>
                </a:solidFill>
              </a:rPr>
              <a:t>solaire</a:t>
            </a:r>
            <a:endParaRPr lang="en-CA" dirty="0" smtClean="0">
              <a:solidFill>
                <a:schemeClr val="tx1">
                  <a:lumMod val="85000"/>
                  <a:lumOff val="15000"/>
                </a:schemeClr>
              </a:solidFill>
            </a:endParaRPr>
          </a:p>
          <a:p>
            <a:r>
              <a:rPr lang="en-CA" dirty="0" err="1">
                <a:solidFill>
                  <a:schemeClr val="tx1">
                    <a:lumMod val="85000"/>
                    <a:lumOff val="15000"/>
                  </a:schemeClr>
                </a:solidFill>
              </a:rPr>
              <a:t>Compostage</a:t>
            </a:r>
            <a:r>
              <a:rPr lang="en-CA" dirty="0">
                <a:solidFill>
                  <a:schemeClr val="tx1">
                    <a:lumMod val="85000"/>
                    <a:lumOff val="15000"/>
                  </a:schemeClr>
                </a:solidFill>
              </a:rPr>
              <a:t> pour </a:t>
            </a:r>
            <a:r>
              <a:rPr lang="en-CA" dirty="0" err="1">
                <a:solidFill>
                  <a:schemeClr val="tx1">
                    <a:lumMod val="85000"/>
                    <a:lumOff val="15000"/>
                  </a:schemeClr>
                </a:solidFill>
              </a:rPr>
              <a:t>produire</a:t>
            </a:r>
            <a:r>
              <a:rPr lang="en-CA" dirty="0">
                <a:solidFill>
                  <a:schemeClr val="tx1">
                    <a:lumMod val="85000"/>
                    <a:lumOff val="15000"/>
                  </a:schemeClr>
                </a:solidFill>
              </a:rPr>
              <a:t> du </a:t>
            </a:r>
            <a:r>
              <a:rPr lang="en-CA" dirty="0" err="1" smtClean="0">
                <a:solidFill>
                  <a:schemeClr val="tx1">
                    <a:lumMod val="85000"/>
                    <a:lumOff val="15000"/>
                  </a:schemeClr>
                </a:solidFill>
              </a:rPr>
              <a:t>biogaz</a:t>
            </a:r>
            <a:endParaRPr lang="en-CA" dirty="0">
              <a:solidFill>
                <a:schemeClr val="tx1">
                  <a:lumMod val="85000"/>
                  <a:lumOff val="15000"/>
                </a:schemeClr>
              </a:solidFill>
            </a:endParaRPr>
          </a:p>
          <a:p>
            <a:endParaRPr lang="en-CA" dirty="0" smtClean="0">
              <a:solidFill>
                <a:schemeClr val="tx1">
                  <a:lumMod val="85000"/>
                  <a:lumOff val="15000"/>
                </a:schemeClr>
              </a:solidFill>
            </a:endParaRPr>
          </a:p>
          <a:p>
            <a:endParaRPr lang="en-CA" dirty="0"/>
          </a:p>
          <a:p>
            <a:endParaRPr lang="en-CA" dirty="0" smtClean="0"/>
          </a:p>
        </p:txBody>
      </p:sp>
      <p:sp>
        <p:nvSpPr>
          <p:cNvPr id="2" name="Titre 1"/>
          <p:cNvSpPr>
            <a:spLocks noGrp="1"/>
          </p:cNvSpPr>
          <p:nvPr>
            <p:ph type="title"/>
          </p:nvPr>
        </p:nvSpPr>
        <p:spPr/>
        <p:txBody>
          <a:bodyPr/>
          <a:lstStyle/>
          <a:p>
            <a:r>
              <a:rPr lang="en-CA" dirty="0" err="1" smtClean="0"/>
              <a:t>Écologie</a:t>
            </a:r>
            <a:endParaRPr lang="fr-CA" dirty="0"/>
          </a:p>
        </p:txBody>
      </p:sp>
    </p:spTree>
    <p:extLst>
      <p:ext uri="{BB962C8B-B14F-4D97-AF65-F5344CB8AC3E}">
        <p14:creationId xmlns:p14="http://schemas.microsoft.com/office/powerpoint/2010/main" val="34034718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CA" cap="small" dirty="0"/>
              <a:t>M</a:t>
            </a:r>
            <a:r>
              <a:rPr lang="en-CA" cap="small" dirty="0" smtClean="0"/>
              <a:t>otivations</a:t>
            </a:r>
            <a:endParaRPr lang="fr-CA" cap="small" dirty="0"/>
          </a:p>
        </p:txBody>
      </p:sp>
      <p:sp>
        <p:nvSpPr>
          <p:cNvPr id="5" name="Espace réservé du texte 4"/>
          <p:cNvSpPr>
            <a:spLocks noGrp="1"/>
          </p:cNvSpPr>
          <p:nvPr>
            <p:ph type="body" idx="1"/>
          </p:nvPr>
        </p:nvSpPr>
        <p:spPr/>
        <p:txBody>
          <a:bodyPr/>
          <a:lstStyle/>
          <a:p>
            <a:endParaRPr lang="fr-CA"/>
          </a:p>
        </p:txBody>
      </p:sp>
    </p:spTree>
    <p:extLst>
      <p:ext uri="{BB962C8B-B14F-4D97-AF65-F5344CB8AC3E}">
        <p14:creationId xmlns:p14="http://schemas.microsoft.com/office/powerpoint/2010/main" val="26083929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72067" y="2426576"/>
            <a:ext cx="7408333" cy="1891049"/>
          </a:xfrm>
        </p:spPr>
        <p:txBody>
          <a:bodyPr/>
          <a:lstStyle/>
          <a:p>
            <a:pPr marL="0" indent="0">
              <a:buNone/>
            </a:pPr>
            <a:r>
              <a:rPr lang="fr-CA" b="1" dirty="0" smtClean="0">
                <a:solidFill>
                  <a:schemeClr val="tx1">
                    <a:lumMod val="85000"/>
                    <a:lumOff val="15000"/>
                  </a:schemeClr>
                </a:solidFill>
              </a:rPr>
              <a:t>Proviennent </a:t>
            </a:r>
            <a:r>
              <a:rPr lang="fr-CA" b="1" dirty="0">
                <a:solidFill>
                  <a:schemeClr val="tx1">
                    <a:lumMod val="85000"/>
                    <a:lumOff val="15000"/>
                  </a:schemeClr>
                </a:solidFill>
              </a:rPr>
              <a:t>de la tradition </a:t>
            </a:r>
            <a:r>
              <a:rPr lang="fr-CA" b="1" dirty="0" smtClean="0">
                <a:solidFill>
                  <a:schemeClr val="tx1">
                    <a:lumMod val="85000"/>
                    <a:lumOff val="15000"/>
                  </a:schemeClr>
                </a:solidFill>
              </a:rPr>
              <a:t>alpine:</a:t>
            </a:r>
            <a:endParaRPr lang="fr-CA" b="1" i="1" dirty="0" smtClean="0">
              <a:solidFill>
                <a:schemeClr val="tx1">
                  <a:lumMod val="85000"/>
                  <a:lumOff val="15000"/>
                </a:schemeClr>
              </a:solidFill>
            </a:endParaRPr>
          </a:p>
          <a:p>
            <a:r>
              <a:rPr lang="fr-CA" i="1" dirty="0" smtClean="0">
                <a:solidFill>
                  <a:schemeClr val="tx1">
                    <a:lumMod val="85000"/>
                    <a:lumOff val="15000"/>
                  </a:schemeClr>
                </a:solidFill>
              </a:rPr>
              <a:t>Chant du soir</a:t>
            </a:r>
            <a:endParaRPr lang="fr-CA" dirty="0">
              <a:solidFill>
                <a:schemeClr val="tx1">
                  <a:lumMod val="85000"/>
                  <a:lumOff val="15000"/>
                </a:schemeClr>
              </a:solidFill>
            </a:endParaRPr>
          </a:p>
          <a:p>
            <a:r>
              <a:rPr lang="fr-CA" dirty="0" smtClean="0">
                <a:solidFill>
                  <a:schemeClr val="tx1">
                    <a:lumMod val="85000"/>
                    <a:lumOff val="15000"/>
                  </a:schemeClr>
                </a:solidFill>
              </a:rPr>
              <a:t>Les </a:t>
            </a:r>
            <a:r>
              <a:rPr lang="fr-CA" i="1" dirty="0" smtClean="0">
                <a:solidFill>
                  <a:schemeClr val="tx1">
                    <a:lumMod val="85000"/>
                    <a:lumOff val="15000"/>
                  </a:schemeClr>
                </a:solidFill>
              </a:rPr>
              <a:t>Ranz des vaches </a:t>
            </a:r>
          </a:p>
          <a:p>
            <a:r>
              <a:rPr lang="fr-CA" dirty="0" smtClean="0">
                <a:solidFill>
                  <a:schemeClr val="tx1">
                    <a:lumMod val="85000"/>
                    <a:lumOff val="15000"/>
                  </a:schemeClr>
                </a:solidFill>
              </a:rPr>
              <a:t>Le </a:t>
            </a:r>
            <a:r>
              <a:rPr lang="fr-CA" i="1" dirty="0" err="1" smtClean="0">
                <a:solidFill>
                  <a:schemeClr val="tx1">
                    <a:lumMod val="85000"/>
                    <a:lumOff val="15000"/>
                  </a:schemeClr>
                </a:solidFill>
              </a:rPr>
              <a:t>yodel</a:t>
            </a:r>
            <a:endParaRPr lang="fr-CA" i="1" dirty="0" smtClean="0">
              <a:solidFill>
                <a:schemeClr val="tx1">
                  <a:lumMod val="85000"/>
                  <a:lumOff val="15000"/>
                </a:schemeClr>
              </a:solidFill>
            </a:endParaRPr>
          </a:p>
          <a:p>
            <a:pPr marL="0" indent="0">
              <a:buNone/>
            </a:pPr>
            <a:endParaRPr lang="en-CA" dirty="0">
              <a:solidFill>
                <a:schemeClr val="tx1">
                  <a:lumMod val="85000"/>
                  <a:lumOff val="15000"/>
                </a:schemeClr>
              </a:solidFill>
            </a:endParaRPr>
          </a:p>
        </p:txBody>
      </p:sp>
      <p:sp>
        <p:nvSpPr>
          <p:cNvPr id="2" name="Titre 1"/>
          <p:cNvSpPr>
            <a:spLocks noGrp="1"/>
          </p:cNvSpPr>
          <p:nvPr>
            <p:ph type="title"/>
          </p:nvPr>
        </p:nvSpPr>
        <p:spPr/>
        <p:txBody>
          <a:bodyPr>
            <a:normAutofit/>
          </a:bodyPr>
          <a:lstStyle/>
          <a:p>
            <a:r>
              <a:rPr lang="en-CA" dirty="0" err="1" smtClean="0"/>
              <a:t>Musique</a:t>
            </a:r>
            <a:r>
              <a:rPr lang="en-CA" dirty="0" smtClean="0"/>
              <a:t> </a:t>
            </a:r>
            <a:r>
              <a:rPr lang="en-CA" dirty="0" err="1" smtClean="0"/>
              <a:t>traditionnelle</a:t>
            </a:r>
            <a:endParaRPr lang="fr-CA" dirty="0"/>
          </a:p>
        </p:txBody>
      </p:sp>
      <p:pic>
        <p:nvPicPr>
          <p:cNvPr id="5" name="Cor suiss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2627784" y="4536956"/>
            <a:ext cx="609600" cy="609600"/>
          </a:xfrm>
          <a:prstGeom prst="rect">
            <a:avLst/>
          </a:prstGeom>
        </p:spPr>
      </p:pic>
      <p:pic>
        <p:nvPicPr>
          <p:cNvPr id="6" name="Yodelling - Franzl Lang.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2411760" y="3708025"/>
            <a:ext cx="609600" cy="609600"/>
          </a:xfrm>
          <a:prstGeom prst="rect">
            <a:avLst/>
          </a:prstGeom>
        </p:spPr>
      </p:pic>
      <p:grpSp>
        <p:nvGrpSpPr>
          <p:cNvPr id="8" name="Groupe 7"/>
          <p:cNvGrpSpPr/>
          <p:nvPr/>
        </p:nvGrpSpPr>
        <p:grpSpPr>
          <a:xfrm>
            <a:off x="867833" y="3690887"/>
            <a:ext cx="7736615" cy="2911339"/>
            <a:chOff x="867833" y="3690887"/>
            <a:chExt cx="7736615" cy="2911339"/>
          </a:xfrm>
        </p:grpSpPr>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9872" y="3690887"/>
              <a:ext cx="5184576" cy="2911339"/>
            </a:xfrm>
            <a:prstGeom prst="rect">
              <a:avLst/>
            </a:prstGeom>
          </p:spPr>
        </p:pic>
        <p:sp>
          <p:nvSpPr>
            <p:cNvPr id="7" name="Espace réservé du contenu 2"/>
            <p:cNvSpPr txBox="1">
              <a:spLocks/>
            </p:cNvSpPr>
            <p:nvPr/>
          </p:nvSpPr>
          <p:spPr>
            <a:xfrm>
              <a:off x="867833" y="4581128"/>
              <a:ext cx="3704167" cy="131088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fr-CA" b="1" dirty="0" smtClean="0">
                  <a:solidFill>
                    <a:schemeClr val="tx1">
                      <a:lumMod val="85000"/>
                      <a:lumOff val="15000"/>
                    </a:schemeClr>
                  </a:solidFill>
                </a:rPr>
                <a:t>Instrument:</a:t>
              </a:r>
              <a:endParaRPr lang="fr-CA" b="1" i="1" dirty="0" smtClean="0">
                <a:solidFill>
                  <a:schemeClr val="tx1">
                    <a:lumMod val="85000"/>
                    <a:lumOff val="15000"/>
                  </a:schemeClr>
                </a:solidFill>
              </a:endParaRPr>
            </a:p>
            <a:p>
              <a:r>
                <a:rPr lang="fr-CA" dirty="0" smtClean="0">
                  <a:solidFill>
                    <a:schemeClr val="tx1">
                      <a:lumMod val="85000"/>
                      <a:lumOff val="15000"/>
                    </a:schemeClr>
                  </a:solidFill>
                </a:rPr>
                <a:t>Le cor des Alpes</a:t>
              </a:r>
            </a:p>
            <a:p>
              <a:pPr marL="0" indent="0">
                <a:buFont typeface="Symbol" pitchFamily="18" charset="2"/>
                <a:buNone/>
              </a:pPr>
              <a:endParaRPr lang="en-CA" dirty="0">
                <a:solidFill>
                  <a:schemeClr val="tx1">
                    <a:lumMod val="85000"/>
                    <a:lumOff val="15000"/>
                  </a:schemeClr>
                </a:solidFill>
              </a:endParaRPr>
            </a:p>
          </p:txBody>
        </p:sp>
      </p:grpSp>
    </p:spTree>
    <p:extLst>
      <p:ext uri="{BB962C8B-B14F-4D97-AF65-F5344CB8AC3E}">
        <p14:creationId xmlns:p14="http://schemas.microsoft.com/office/powerpoint/2010/main" val="591667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72985" fill="hold"/>
                                        <p:tgtEl>
                                          <p:spTgt spid="5"/>
                                        </p:tgtEl>
                                      </p:cBhvr>
                                    </p:cmd>
                                  </p:childTnLst>
                                </p:cTn>
                              </p:par>
                            </p:childTnLst>
                          </p:cTn>
                        </p:par>
                      </p:childTnLst>
                    </p:cTn>
                  </p:par>
                </p:childTnLst>
              </p:cTn>
              <p:nextCondLst>
                <p:cond evt="onClick" delay="0">
                  <p:tgtEl>
                    <p:spTgt spid="5"/>
                  </p:tgtEl>
                </p:cond>
              </p:nextCondLst>
            </p:seq>
            <p:audio>
              <p:cMediaNode vol="80000">
                <p:cTn id="29" fill="hold" display="0">
                  <p:stCondLst>
                    <p:cond delay="indefinite"/>
                  </p:stCondLst>
                  <p:endCondLst>
                    <p:cond evt="onStopAudio" delay="0">
                      <p:tgtEl>
                        <p:sldTgt/>
                      </p:tgtEl>
                    </p:cond>
                  </p:endCondLst>
                </p:cTn>
                <p:tgtEl>
                  <p:spTgt spid="5"/>
                </p:tgtEl>
              </p:cMediaNode>
            </p:audio>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51300" fill="hold"/>
                                        <p:tgtEl>
                                          <p:spTgt spid="6"/>
                                        </p:tgtEl>
                                      </p:cBhvr>
                                    </p:cmd>
                                  </p:childTnLst>
                                </p:cTn>
                              </p:par>
                            </p:childTnLst>
                          </p:cTn>
                        </p:par>
                      </p:childTnLst>
                    </p:cTn>
                  </p:par>
                </p:childTnLst>
              </p:cTn>
              <p:nextCondLst>
                <p:cond evt="onClick" delay="0">
                  <p:tgtEl>
                    <p:spTgt spid="6"/>
                  </p:tgtEl>
                </p:cond>
              </p:nextCondLst>
            </p:seq>
            <p:audio>
              <p:cMediaNode vol="80000">
                <p:cTn id="35" fill="hold" display="0">
                  <p:stCondLst>
                    <p:cond delay="indefinite"/>
                  </p:stCondLst>
                  <p:endCondLst>
                    <p:cond evt="onStopAudio" delay="0">
                      <p:tgtEl>
                        <p:sldTgt/>
                      </p:tgtEl>
                    </p:cond>
                  </p:endCondLst>
                </p:cTn>
                <p:tgtEl>
                  <p:spTgt spid="6"/>
                </p:tgtEl>
              </p:cMediaNode>
            </p:audio>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988840"/>
            <a:ext cx="5688632" cy="4392488"/>
          </a:xfrm>
        </p:spPr>
        <p:txBody>
          <a:bodyPr>
            <a:noAutofit/>
          </a:bodyPr>
          <a:lstStyle/>
          <a:p>
            <a:pPr marL="0" indent="0">
              <a:buNone/>
            </a:pPr>
            <a:r>
              <a:rPr lang="fr-CA" b="1" dirty="0" smtClean="0">
                <a:solidFill>
                  <a:schemeClr val="tx1">
                    <a:lumMod val="85000"/>
                    <a:lumOff val="15000"/>
                  </a:schemeClr>
                </a:solidFill>
              </a:rPr>
              <a:t>Plats robustes et riches en calories:</a:t>
            </a:r>
            <a:endParaRPr lang="en-CA" b="1" dirty="0" smtClean="0">
              <a:solidFill>
                <a:schemeClr val="tx1">
                  <a:lumMod val="85000"/>
                  <a:lumOff val="15000"/>
                </a:schemeClr>
              </a:solidFill>
            </a:endParaRPr>
          </a:p>
          <a:p>
            <a:pPr lvl="1"/>
            <a:r>
              <a:rPr lang="fr-CA" sz="2400" dirty="0" err="1" smtClean="0">
                <a:solidFill>
                  <a:schemeClr val="tx1">
                    <a:lumMod val="85000"/>
                    <a:lumOff val="15000"/>
                  </a:schemeClr>
                </a:solidFill>
              </a:rPr>
              <a:t>Rösties</a:t>
            </a:r>
            <a:endParaRPr lang="fr-CA" sz="2400" dirty="0" smtClean="0">
              <a:solidFill>
                <a:schemeClr val="tx1">
                  <a:lumMod val="85000"/>
                  <a:lumOff val="15000"/>
                </a:schemeClr>
              </a:solidFill>
            </a:endParaRPr>
          </a:p>
          <a:p>
            <a:pPr lvl="1"/>
            <a:r>
              <a:rPr lang="fr-CA" sz="2400" dirty="0" smtClean="0">
                <a:solidFill>
                  <a:schemeClr val="tx1">
                    <a:lumMod val="85000"/>
                    <a:lumOff val="15000"/>
                  </a:schemeClr>
                </a:solidFill>
              </a:rPr>
              <a:t>Fondue au fromage</a:t>
            </a:r>
          </a:p>
          <a:p>
            <a:pPr lvl="1"/>
            <a:r>
              <a:rPr lang="fr-CA" sz="2400" dirty="0" smtClean="0">
                <a:solidFill>
                  <a:schemeClr val="tx1">
                    <a:lumMod val="85000"/>
                    <a:lumOff val="15000"/>
                  </a:schemeClr>
                </a:solidFill>
              </a:rPr>
              <a:t>Raclette</a:t>
            </a:r>
          </a:p>
          <a:p>
            <a:pPr marL="0" indent="0">
              <a:buNone/>
            </a:pPr>
            <a:r>
              <a:rPr lang="fr-CA" b="1" dirty="0" smtClean="0">
                <a:solidFill>
                  <a:schemeClr val="tx1">
                    <a:lumMod val="85000"/>
                    <a:lumOff val="15000"/>
                  </a:schemeClr>
                </a:solidFill>
              </a:rPr>
              <a:t>Produits typiques:</a:t>
            </a:r>
          </a:p>
          <a:p>
            <a:pPr lvl="1"/>
            <a:r>
              <a:rPr lang="fr-CA" sz="2400" dirty="0" smtClean="0">
                <a:solidFill>
                  <a:schemeClr val="tx1">
                    <a:lumMod val="85000"/>
                    <a:lumOff val="15000"/>
                  </a:schemeClr>
                </a:solidFill>
              </a:rPr>
              <a:t>Chocolat</a:t>
            </a:r>
          </a:p>
          <a:p>
            <a:pPr lvl="1"/>
            <a:r>
              <a:rPr lang="fr-CA" sz="2400" dirty="0" smtClean="0">
                <a:solidFill>
                  <a:schemeClr val="tx1">
                    <a:lumMod val="85000"/>
                    <a:lumOff val="15000"/>
                  </a:schemeClr>
                </a:solidFill>
              </a:rPr>
              <a:t>Fromages (Emmental, Gruyère, Raclette, Sbrinz, Tête de Moine et Vacherin)</a:t>
            </a:r>
          </a:p>
          <a:p>
            <a:pPr lvl="1"/>
            <a:r>
              <a:rPr lang="fr-CA" sz="2400" dirty="0" smtClean="0">
                <a:solidFill>
                  <a:schemeClr val="tx1">
                    <a:lumMod val="85000"/>
                    <a:lumOff val="15000"/>
                  </a:schemeClr>
                </a:solidFill>
              </a:rPr>
              <a:t>Saucisses </a:t>
            </a:r>
          </a:p>
          <a:p>
            <a:pPr lvl="1"/>
            <a:r>
              <a:rPr lang="fr-CA" sz="2400" dirty="0" smtClean="0">
                <a:solidFill>
                  <a:schemeClr val="tx1">
                    <a:lumMod val="85000"/>
                    <a:lumOff val="15000"/>
                  </a:schemeClr>
                </a:solidFill>
              </a:rPr>
              <a:t>Viandes séché</a:t>
            </a:r>
            <a:r>
              <a:rPr lang="en-CA" sz="2400" dirty="0" err="1" smtClean="0">
                <a:solidFill>
                  <a:schemeClr val="tx1">
                    <a:lumMod val="85000"/>
                    <a:lumOff val="15000"/>
                  </a:schemeClr>
                </a:solidFill>
              </a:rPr>
              <a:t>es</a:t>
            </a:r>
            <a:endParaRPr lang="fr-CA" sz="2400" dirty="0">
              <a:solidFill>
                <a:schemeClr val="tx1">
                  <a:lumMod val="85000"/>
                  <a:lumOff val="15000"/>
                </a:schemeClr>
              </a:solidFill>
            </a:endParaRPr>
          </a:p>
        </p:txBody>
      </p:sp>
      <p:sp>
        <p:nvSpPr>
          <p:cNvPr id="2" name="Titre 1"/>
          <p:cNvSpPr>
            <a:spLocks noGrp="1"/>
          </p:cNvSpPr>
          <p:nvPr>
            <p:ph type="title"/>
          </p:nvPr>
        </p:nvSpPr>
        <p:spPr/>
        <p:txBody>
          <a:bodyPr>
            <a:normAutofit/>
          </a:bodyPr>
          <a:lstStyle/>
          <a:p>
            <a:r>
              <a:rPr lang="en-CA" dirty="0" err="1" smtClean="0"/>
              <a:t>Gastronomie</a:t>
            </a:r>
            <a:endParaRPr lang="fr-CA" dirty="0"/>
          </a:p>
        </p:txBody>
      </p:sp>
      <p:pic>
        <p:nvPicPr>
          <p:cNvPr id="17412" name="Picture 4" descr="http://sphotos-f.ak.fbcdn.net/hphotos-ak-ash3/28464_420745425861_5067780_n.jpg"/>
          <p:cNvPicPr>
            <a:picLocks noChangeAspect="1" noChangeArrowheads="1"/>
          </p:cNvPicPr>
          <p:nvPr/>
        </p:nvPicPr>
        <p:blipFill>
          <a:blip r:embed="rId3" cstate="print"/>
          <a:srcRect/>
          <a:stretch>
            <a:fillRect/>
          </a:stretch>
        </p:blipFill>
        <p:spPr bwMode="auto">
          <a:xfrm>
            <a:off x="5350076" y="4077072"/>
            <a:ext cx="3384376" cy="2538282"/>
          </a:xfrm>
          <a:prstGeom prst="rect">
            <a:avLst/>
          </a:prstGeom>
          <a:ln>
            <a:noFill/>
          </a:ln>
          <a:effectLst>
            <a:outerShdw blurRad="190500" algn="tl" rotWithShape="0">
              <a:srgbClr val="000000">
                <a:alpha val="70000"/>
              </a:srgbClr>
            </a:outerShdw>
          </a:effectLst>
        </p:spPr>
      </p:pic>
      <p:pic>
        <p:nvPicPr>
          <p:cNvPr id="17410" name="Picture 2" descr="http://sphotos-f.ak.fbcdn.net/hphotos-ak-ash3/28464_420745455861_6515671_n.jpg"/>
          <p:cNvPicPr>
            <a:picLocks noChangeAspect="1" noChangeArrowheads="1"/>
          </p:cNvPicPr>
          <p:nvPr/>
        </p:nvPicPr>
        <p:blipFill>
          <a:blip r:embed="rId4" cstate="print"/>
          <a:srcRect l="23449" t="39061" r="17752" b="39939"/>
          <a:stretch>
            <a:fillRect/>
          </a:stretch>
        </p:blipFill>
        <p:spPr bwMode="auto">
          <a:xfrm>
            <a:off x="3923928" y="2560722"/>
            <a:ext cx="4585721" cy="1228318"/>
          </a:xfrm>
          <a:prstGeom prst="rect">
            <a:avLst/>
          </a:prstGeom>
          <a:noFill/>
        </p:spPr>
      </p:pic>
    </p:spTree>
    <p:extLst>
      <p:ext uri="{BB962C8B-B14F-4D97-AF65-F5344CB8AC3E}">
        <p14:creationId xmlns:p14="http://schemas.microsoft.com/office/powerpoint/2010/main" val="1913254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heel(1)">
                                      <p:cBhvr>
                                        <p:cTn id="21" dur="2000"/>
                                        <p:tgtEl>
                                          <p:spTgt spid="3">
                                            <p:txEl>
                                              <p:pRg st="4" end="4"/>
                                            </p:txEl>
                                          </p:spTgt>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heel(1)">
                                      <p:cBhvr>
                                        <p:cTn id="24" dur="2000"/>
                                        <p:tgtEl>
                                          <p:spTgt spid="3">
                                            <p:txEl>
                                              <p:pRg st="5" end="5"/>
                                            </p:txEl>
                                          </p:spTgt>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heel(1)">
                                      <p:cBhvr>
                                        <p:cTn id="27" dur="2000"/>
                                        <p:tgtEl>
                                          <p:spTgt spid="3">
                                            <p:txEl>
                                              <p:pRg st="6" end="6"/>
                                            </p:txEl>
                                          </p:spTgt>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heel(1)">
                                      <p:cBhvr>
                                        <p:cTn id="30" dur="2000"/>
                                        <p:tgtEl>
                                          <p:spTgt spid="3">
                                            <p:txEl>
                                              <p:pRg st="7" end="7"/>
                                            </p:txEl>
                                          </p:spTgt>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heel(1)">
                                      <p:cBhvr>
                                        <p:cTn id="33" dur="2000"/>
                                        <p:tgtEl>
                                          <p:spTgt spid="3">
                                            <p:txEl>
                                              <p:pRg st="8" end="8"/>
                                            </p:txEl>
                                          </p:spTgt>
                                        </p:tgtEl>
                                      </p:cBhvr>
                                    </p:animEffect>
                                  </p:childTnLst>
                                </p:cTn>
                              </p:par>
                              <p:par>
                                <p:cTn id="34" presetID="1" presetClass="entr" presetSubtype="0" fill="hold" nodeType="withEffect">
                                  <p:stCondLst>
                                    <p:cond delay="0"/>
                                  </p:stCondLst>
                                  <p:childTnLst>
                                    <p:set>
                                      <p:cBhvr>
                                        <p:cTn id="35"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75856" y="2564904"/>
            <a:ext cx="4203989" cy="783432"/>
          </a:xfrm>
        </p:spPr>
        <p:txBody>
          <a:bodyPr/>
          <a:lstStyle/>
          <a:p>
            <a:r>
              <a:rPr lang="en-CA" dirty="0" err="1" smtClean="0">
                <a:solidFill>
                  <a:schemeClr val="tx1">
                    <a:lumMod val="85000"/>
                    <a:lumOff val="15000"/>
                  </a:schemeClr>
                </a:solidFill>
              </a:rPr>
              <a:t>Couteaux</a:t>
            </a:r>
            <a:r>
              <a:rPr lang="en-CA" dirty="0" smtClean="0">
                <a:solidFill>
                  <a:schemeClr val="tx1">
                    <a:lumMod val="85000"/>
                    <a:lumOff val="15000"/>
                  </a:schemeClr>
                </a:solidFill>
              </a:rPr>
              <a:t> </a:t>
            </a:r>
            <a:r>
              <a:rPr lang="en-CA" dirty="0" err="1" smtClean="0">
                <a:solidFill>
                  <a:schemeClr val="tx1">
                    <a:lumMod val="85000"/>
                    <a:lumOff val="15000"/>
                  </a:schemeClr>
                </a:solidFill>
              </a:rPr>
              <a:t>suisses</a:t>
            </a:r>
            <a:r>
              <a:rPr lang="en-CA" dirty="0" smtClean="0">
                <a:solidFill>
                  <a:schemeClr val="tx1">
                    <a:lumMod val="85000"/>
                    <a:lumOff val="15000"/>
                  </a:schemeClr>
                </a:solidFill>
              </a:rPr>
              <a:t> (</a:t>
            </a:r>
            <a:r>
              <a:rPr lang="en-CA" dirty="0" err="1" smtClean="0">
                <a:solidFill>
                  <a:schemeClr val="tx1">
                    <a:lumMod val="85000"/>
                    <a:lumOff val="15000"/>
                  </a:schemeClr>
                </a:solidFill>
              </a:rPr>
              <a:t>canif</a:t>
            </a:r>
            <a:r>
              <a:rPr lang="en-CA" dirty="0" smtClean="0">
                <a:solidFill>
                  <a:schemeClr val="tx1">
                    <a:lumMod val="85000"/>
                    <a:lumOff val="15000"/>
                  </a:schemeClr>
                </a:solidFill>
              </a:rPr>
              <a:t>)</a:t>
            </a:r>
          </a:p>
        </p:txBody>
      </p:sp>
      <p:sp>
        <p:nvSpPr>
          <p:cNvPr id="2" name="Titre 1"/>
          <p:cNvSpPr>
            <a:spLocks noGrp="1"/>
          </p:cNvSpPr>
          <p:nvPr>
            <p:ph type="title"/>
          </p:nvPr>
        </p:nvSpPr>
        <p:spPr/>
        <p:txBody>
          <a:bodyPr/>
          <a:lstStyle/>
          <a:p>
            <a:r>
              <a:rPr lang="en-CA" dirty="0" err="1" smtClean="0"/>
              <a:t>Autres</a:t>
            </a:r>
            <a:r>
              <a:rPr lang="en-CA" dirty="0" smtClean="0"/>
              <a:t> </a:t>
            </a:r>
            <a:r>
              <a:rPr lang="en-CA" dirty="0" err="1" smtClean="0"/>
              <a:t>spécialités</a:t>
            </a:r>
            <a:endParaRPr lang="fr-CA" dirty="0"/>
          </a:p>
        </p:txBody>
      </p:sp>
      <p:pic>
        <p:nvPicPr>
          <p:cNvPr id="1026" name="Picture 2" descr="http://www.imca.be/art%20divers/Canifs/Vwerkz.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63" y="1772816"/>
            <a:ext cx="2447925" cy="2286001"/>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p:cNvSpPr txBox="1">
            <a:spLocks/>
          </p:cNvSpPr>
          <p:nvPr/>
        </p:nvSpPr>
        <p:spPr>
          <a:xfrm>
            <a:off x="626498" y="4077072"/>
            <a:ext cx="4203989" cy="78343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CA" dirty="0" err="1" smtClean="0">
                <a:solidFill>
                  <a:schemeClr val="tx1">
                    <a:lumMod val="85000"/>
                    <a:lumOff val="15000"/>
                  </a:schemeClr>
                </a:solidFill>
              </a:rPr>
              <a:t>Montres</a:t>
            </a:r>
            <a:r>
              <a:rPr lang="en-CA" dirty="0" smtClean="0">
                <a:solidFill>
                  <a:schemeClr val="tx1">
                    <a:lumMod val="85000"/>
                    <a:lumOff val="15000"/>
                  </a:schemeClr>
                </a:solidFill>
              </a:rPr>
              <a:t> et </a:t>
            </a:r>
            <a:r>
              <a:rPr lang="en-CA" dirty="0" err="1" smtClean="0">
                <a:solidFill>
                  <a:schemeClr val="tx1">
                    <a:lumMod val="85000"/>
                    <a:lumOff val="15000"/>
                  </a:schemeClr>
                </a:solidFill>
              </a:rPr>
              <a:t>horloges</a:t>
            </a:r>
            <a:endParaRPr lang="en-CA" dirty="0" smtClean="0">
              <a:solidFill>
                <a:schemeClr val="tx1">
                  <a:lumMod val="85000"/>
                  <a:lumOff val="15000"/>
                </a:schemeClr>
              </a:solidFill>
            </a:endParaRPr>
          </a:p>
        </p:txBody>
      </p:sp>
      <p:grpSp>
        <p:nvGrpSpPr>
          <p:cNvPr id="4" name="Groupe 3"/>
          <p:cNvGrpSpPr/>
          <p:nvPr/>
        </p:nvGrpSpPr>
        <p:grpSpPr>
          <a:xfrm>
            <a:off x="1115809" y="3140968"/>
            <a:ext cx="7776671" cy="3546250"/>
            <a:chOff x="1115809" y="3140968"/>
            <a:chExt cx="7776671" cy="3546250"/>
          </a:xfrm>
        </p:grpSpPr>
        <p:pic>
          <p:nvPicPr>
            <p:cNvPr id="15362" name="Picture 2" descr="http://sphotos-a.ak.fbcdn.net/hphotos-ak-prn1/28464_420755510861_3804891_n.jpg"/>
            <p:cNvPicPr>
              <a:picLocks noChangeAspect="1" noChangeArrowheads="1"/>
            </p:cNvPicPr>
            <p:nvPr/>
          </p:nvPicPr>
          <p:blipFill>
            <a:blip r:embed="rId4" cstate="print"/>
            <a:srcRect/>
            <a:stretch>
              <a:fillRect/>
            </a:stretch>
          </p:blipFill>
          <p:spPr bwMode="auto">
            <a:xfrm>
              <a:off x="1115809" y="4581128"/>
              <a:ext cx="2808119" cy="2106090"/>
            </a:xfrm>
            <a:prstGeom prst="rect">
              <a:avLst/>
            </a:prstGeom>
            <a:noFill/>
          </p:spPr>
        </p:pic>
        <p:pic>
          <p:nvPicPr>
            <p:cNvPr id="1028" name="Picture 4" descr="http://www.e-annuaire.ch/news/images/Bijoux/rolex/rolex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822" y="3140968"/>
              <a:ext cx="3186658" cy="178585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photos-a.ak.fbcdn.net/hphotos-ak-ash3/28464_420754470861_2956168_n.jpg"/>
            <p:cNvPicPr>
              <a:picLocks noChangeAspect="1" noChangeArrowheads="1"/>
            </p:cNvPicPr>
            <p:nvPr/>
          </p:nvPicPr>
          <p:blipFill>
            <a:blip r:embed="rId6" cstate="print"/>
            <a:srcRect/>
            <a:stretch>
              <a:fillRect/>
            </a:stretch>
          </p:blipFill>
          <p:spPr bwMode="auto">
            <a:xfrm>
              <a:off x="3923928" y="4257212"/>
              <a:ext cx="3090220" cy="2317666"/>
            </a:xfrm>
            <a:prstGeom prst="rect">
              <a:avLst/>
            </a:prstGeom>
            <a:noFill/>
            <a:ln>
              <a:noFill/>
            </a:ln>
          </p:spPr>
        </p:pic>
      </p:grpSp>
    </p:spTree>
    <p:extLst>
      <p:ext uri="{BB962C8B-B14F-4D97-AF65-F5344CB8AC3E}">
        <p14:creationId xmlns:p14="http://schemas.microsoft.com/office/powerpoint/2010/main" val="10369902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872067" y="3251531"/>
            <a:ext cx="7408333" cy="2913773"/>
          </a:xfrm>
        </p:spPr>
        <p:txBody>
          <a:bodyPr/>
          <a:lstStyle/>
          <a:p>
            <a:pPr marL="0" indent="0">
              <a:buNone/>
            </a:pPr>
            <a:r>
              <a:rPr lang="en-CA" b="1" dirty="0" smtClean="0">
                <a:solidFill>
                  <a:schemeClr val="tx1">
                    <a:lumMod val="85000"/>
                    <a:lumOff val="15000"/>
                  </a:schemeClr>
                </a:solidFill>
              </a:rPr>
              <a:t>But:</a:t>
            </a:r>
            <a:r>
              <a:rPr lang="en-CA" dirty="0" smtClean="0">
                <a:solidFill>
                  <a:schemeClr val="tx1">
                    <a:lumMod val="85000"/>
                    <a:lumOff val="15000"/>
                  </a:schemeClr>
                </a:solidFill>
              </a:rPr>
              <a:t> </a:t>
            </a:r>
          </a:p>
          <a:p>
            <a:pPr marL="0" indent="0">
              <a:buNone/>
            </a:pPr>
            <a:r>
              <a:rPr lang="en-CA" dirty="0" err="1">
                <a:solidFill>
                  <a:schemeClr val="tx1">
                    <a:lumMod val="85000"/>
                    <a:lumOff val="15000"/>
                  </a:schemeClr>
                </a:solidFill>
              </a:rPr>
              <a:t>T</a:t>
            </a:r>
            <a:r>
              <a:rPr lang="en-CA" dirty="0" err="1" smtClean="0">
                <a:solidFill>
                  <a:schemeClr val="tx1">
                    <a:lumMod val="85000"/>
                    <a:lumOff val="15000"/>
                  </a:schemeClr>
                </a:solidFill>
              </a:rPr>
              <a:t>oucher</a:t>
            </a:r>
            <a:r>
              <a:rPr lang="en-CA" dirty="0" smtClean="0">
                <a:solidFill>
                  <a:schemeClr val="tx1">
                    <a:lumMod val="85000"/>
                    <a:lumOff val="15000"/>
                  </a:schemeClr>
                </a:solidFill>
              </a:rPr>
              <a:t> des </a:t>
            </a:r>
            <a:r>
              <a:rPr lang="en-CA" dirty="0" err="1" smtClean="0">
                <a:solidFill>
                  <a:schemeClr val="tx1">
                    <a:lumMod val="85000"/>
                    <a:lumOff val="15000"/>
                  </a:schemeClr>
                </a:solidFill>
              </a:rPr>
              <a:t>objets</a:t>
            </a:r>
            <a:r>
              <a:rPr lang="en-CA" dirty="0" smtClean="0">
                <a:solidFill>
                  <a:schemeClr val="tx1">
                    <a:lumMod val="85000"/>
                    <a:lumOff val="15000"/>
                  </a:schemeClr>
                </a:solidFill>
              </a:rPr>
              <a:t>, les identifier et </a:t>
            </a:r>
            <a:r>
              <a:rPr lang="en-CA" dirty="0" err="1" smtClean="0">
                <a:solidFill>
                  <a:schemeClr val="tx1">
                    <a:lumMod val="85000"/>
                    <a:lumOff val="15000"/>
                  </a:schemeClr>
                </a:solidFill>
              </a:rPr>
              <a:t>déterminer</a:t>
            </a:r>
            <a:r>
              <a:rPr lang="en-CA" dirty="0" smtClean="0">
                <a:solidFill>
                  <a:schemeClr val="tx1">
                    <a:lumMod val="85000"/>
                    <a:lumOff val="15000"/>
                  </a:schemeClr>
                </a:solidFill>
              </a:rPr>
              <a:t> </a:t>
            </a:r>
            <a:r>
              <a:rPr lang="en-CA" dirty="0" err="1" smtClean="0">
                <a:solidFill>
                  <a:schemeClr val="tx1">
                    <a:lumMod val="85000"/>
                    <a:lumOff val="15000"/>
                  </a:schemeClr>
                </a:solidFill>
              </a:rPr>
              <a:t>s’ils</a:t>
            </a:r>
            <a:r>
              <a:rPr lang="en-CA" dirty="0" smtClean="0">
                <a:solidFill>
                  <a:schemeClr val="tx1">
                    <a:lumMod val="85000"/>
                    <a:lumOff val="15000"/>
                  </a:schemeClr>
                </a:solidFill>
              </a:rPr>
              <a:t> </a:t>
            </a:r>
            <a:r>
              <a:rPr lang="en-CA" dirty="0" err="1" smtClean="0">
                <a:solidFill>
                  <a:schemeClr val="tx1">
                    <a:lumMod val="85000"/>
                    <a:lumOff val="15000"/>
                  </a:schemeClr>
                </a:solidFill>
              </a:rPr>
              <a:t>sont</a:t>
            </a:r>
            <a:r>
              <a:rPr lang="en-CA" dirty="0" smtClean="0">
                <a:solidFill>
                  <a:schemeClr val="tx1">
                    <a:lumMod val="85000"/>
                    <a:lumOff val="15000"/>
                  </a:schemeClr>
                </a:solidFill>
              </a:rPr>
              <a:t> </a:t>
            </a:r>
            <a:r>
              <a:rPr lang="en-CA" dirty="0" err="1" smtClean="0">
                <a:solidFill>
                  <a:schemeClr val="tx1">
                    <a:lumMod val="85000"/>
                    <a:lumOff val="15000"/>
                  </a:schemeClr>
                </a:solidFill>
              </a:rPr>
              <a:t>typiques</a:t>
            </a:r>
            <a:r>
              <a:rPr lang="en-CA" dirty="0" smtClean="0">
                <a:solidFill>
                  <a:schemeClr val="tx1">
                    <a:lumMod val="85000"/>
                    <a:lumOff val="15000"/>
                  </a:schemeClr>
                </a:solidFill>
              </a:rPr>
              <a:t> de la Suisse.</a:t>
            </a:r>
          </a:p>
        </p:txBody>
      </p:sp>
      <p:sp>
        <p:nvSpPr>
          <p:cNvPr id="4" name="Titre 3"/>
          <p:cNvSpPr>
            <a:spLocks noGrp="1"/>
          </p:cNvSpPr>
          <p:nvPr>
            <p:ph type="title"/>
          </p:nvPr>
        </p:nvSpPr>
        <p:spPr/>
        <p:txBody>
          <a:bodyPr/>
          <a:lstStyle/>
          <a:p>
            <a:r>
              <a:rPr lang="en-CA" dirty="0" err="1" smtClean="0"/>
              <a:t>Jeu</a:t>
            </a:r>
            <a:r>
              <a:rPr lang="en-CA" dirty="0" smtClean="0"/>
              <a:t>: </a:t>
            </a:r>
            <a:r>
              <a:rPr lang="en-CA" dirty="0" err="1" smtClean="0"/>
              <a:t>l’aveugle</a:t>
            </a:r>
            <a:endParaRPr lang="fr-CA" dirty="0"/>
          </a:p>
        </p:txBody>
      </p:sp>
    </p:spTree>
    <p:extLst>
      <p:ext uri="{BB962C8B-B14F-4D97-AF65-F5344CB8AC3E}">
        <p14:creationId xmlns:p14="http://schemas.microsoft.com/office/powerpoint/2010/main" val="6181379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819483"/>
            <a:ext cx="5339588" cy="537509"/>
          </a:xfrm>
        </p:spPr>
        <p:txBody>
          <a:bodyPr>
            <a:normAutofit/>
          </a:bodyPr>
          <a:lstStyle/>
          <a:p>
            <a:pPr marL="0" indent="0">
              <a:spcBef>
                <a:spcPct val="50000"/>
              </a:spcBef>
              <a:buNone/>
            </a:pPr>
            <a:r>
              <a:rPr lang="fr-CA" dirty="0" smtClean="0">
                <a:solidFill>
                  <a:schemeClr val="tx1">
                    <a:lumMod val="85000"/>
                    <a:lumOff val="15000"/>
                  </a:schemeClr>
                </a:solidFill>
                <a:latin typeface="+mj-lt"/>
              </a:rPr>
              <a:t>Le pourboire est inclus sur la facture.</a:t>
            </a:r>
            <a:endParaRPr lang="fr-CA" dirty="0">
              <a:solidFill>
                <a:schemeClr val="tx1">
                  <a:lumMod val="85000"/>
                  <a:lumOff val="15000"/>
                </a:schemeClr>
              </a:solidFill>
              <a:latin typeface="+mj-lt"/>
            </a:endParaRPr>
          </a:p>
        </p:txBody>
      </p:sp>
      <p:sp>
        <p:nvSpPr>
          <p:cNvPr id="2" name="Titre 1"/>
          <p:cNvSpPr>
            <a:spLocks noGrp="1"/>
          </p:cNvSpPr>
          <p:nvPr>
            <p:ph type="title"/>
          </p:nvPr>
        </p:nvSpPr>
        <p:spPr/>
        <p:txBody>
          <a:bodyPr>
            <a:normAutofit fontScale="90000"/>
          </a:bodyPr>
          <a:lstStyle/>
          <a:p>
            <a:r>
              <a:rPr lang="en-CA" dirty="0" smtClean="0"/>
              <a:t>Le savoir-vivre </a:t>
            </a:r>
            <a:r>
              <a:rPr lang="en-CA" dirty="0" err="1" smtClean="0"/>
              <a:t>suisse</a:t>
            </a:r>
            <a:r>
              <a:rPr lang="en-CA" dirty="0" smtClean="0"/>
              <a:t/>
            </a:r>
            <a:br>
              <a:rPr lang="en-CA" dirty="0" smtClean="0"/>
            </a:br>
            <a:r>
              <a:rPr lang="en-CA" dirty="0" err="1" smtClean="0"/>
              <a:t>Vrai</a:t>
            </a:r>
            <a:r>
              <a:rPr lang="en-CA" dirty="0" smtClean="0"/>
              <a:t> </a:t>
            </a:r>
            <a:r>
              <a:rPr lang="en-CA" dirty="0" err="1" smtClean="0"/>
              <a:t>ou</a:t>
            </a:r>
            <a:r>
              <a:rPr lang="en-CA" dirty="0" smtClean="0"/>
              <a:t> faux?</a:t>
            </a:r>
            <a:endParaRPr lang="fr-CA" dirty="0"/>
          </a:p>
        </p:txBody>
      </p:sp>
      <p:sp>
        <p:nvSpPr>
          <p:cNvPr id="4" name="Rectangle 3"/>
          <p:cNvSpPr/>
          <p:nvPr/>
        </p:nvSpPr>
        <p:spPr>
          <a:xfrm>
            <a:off x="467544" y="3327375"/>
            <a:ext cx="5400600" cy="461665"/>
          </a:xfrm>
          <a:prstGeom prst="rect">
            <a:avLst/>
          </a:prstGeom>
        </p:spPr>
        <p:txBody>
          <a:bodyPr wrap="square">
            <a:spAutoFit/>
          </a:bodyPr>
          <a:lstStyle/>
          <a:p>
            <a:pPr>
              <a:spcBef>
                <a:spcPct val="50000"/>
              </a:spcBef>
            </a:pPr>
            <a:r>
              <a:rPr lang="fr-CA" sz="2400" dirty="0">
                <a:solidFill>
                  <a:schemeClr val="tx1">
                    <a:lumMod val="85000"/>
                    <a:lumOff val="15000"/>
                  </a:schemeClr>
                </a:solidFill>
              </a:rPr>
              <a:t>Je mange mon poulet avec les doigts</a:t>
            </a:r>
            <a:r>
              <a:rPr lang="fr-CA" sz="2400" dirty="0" smtClean="0">
                <a:solidFill>
                  <a:schemeClr val="tx1">
                    <a:lumMod val="85000"/>
                    <a:lumOff val="15000"/>
                  </a:schemeClr>
                </a:solidFill>
              </a:rPr>
              <a:t>.</a:t>
            </a:r>
            <a:endParaRPr lang="fr-CA" sz="2400" dirty="0">
              <a:solidFill>
                <a:schemeClr val="tx1">
                  <a:lumMod val="85000"/>
                  <a:lumOff val="15000"/>
                </a:schemeClr>
              </a:solidFill>
            </a:endParaRPr>
          </a:p>
        </p:txBody>
      </p:sp>
      <p:sp>
        <p:nvSpPr>
          <p:cNvPr id="5" name="Rectangle 4"/>
          <p:cNvSpPr/>
          <p:nvPr/>
        </p:nvSpPr>
        <p:spPr>
          <a:xfrm>
            <a:off x="467544" y="3903439"/>
            <a:ext cx="7704856" cy="461665"/>
          </a:xfrm>
          <a:prstGeom prst="rect">
            <a:avLst/>
          </a:prstGeom>
        </p:spPr>
        <p:txBody>
          <a:bodyPr wrap="square">
            <a:spAutoFit/>
          </a:bodyPr>
          <a:lstStyle/>
          <a:p>
            <a:pPr>
              <a:spcBef>
                <a:spcPct val="50000"/>
              </a:spcBef>
            </a:pPr>
            <a:r>
              <a:rPr lang="fr-CA" sz="2400" dirty="0">
                <a:solidFill>
                  <a:schemeClr val="tx1">
                    <a:lumMod val="85000"/>
                    <a:lumOff val="15000"/>
                  </a:schemeClr>
                </a:solidFill>
              </a:rPr>
              <a:t>Il est inacceptable de déposer son téléphone sur la table</a:t>
            </a:r>
            <a:r>
              <a:rPr lang="fr-CA" sz="2400" dirty="0" smtClean="0">
                <a:solidFill>
                  <a:schemeClr val="tx1">
                    <a:lumMod val="85000"/>
                    <a:lumOff val="15000"/>
                  </a:schemeClr>
                </a:solidFill>
              </a:rPr>
              <a:t>.</a:t>
            </a:r>
            <a:endParaRPr lang="fr-CA" sz="2400" dirty="0">
              <a:solidFill>
                <a:schemeClr val="tx1">
                  <a:lumMod val="85000"/>
                  <a:lumOff val="15000"/>
                </a:schemeClr>
              </a:solidFill>
            </a:endParaRPr>
          </a:p>
        </p:txBody>
      </p:sp>
      <p:sp>
        <p:nvSpPr>
          <p:cNvPr id="6" name="Rectangle 5"/>
          <p:cNvSpPr/>
          <p:nvPr/>
        </p:nvSpPr>
        <p:spPr>
          <a:xfrm>
            <a:off x="467544" y="4479503"/>
            <a:ext cx="5832648" cy="461665"/>
          </a:xfrm>
          <a:prstGeom prst="rect">
            <a:avLst/>
          </a:prstGeom>
        </p:spPr>
        <p:txBody>
          <a:bodyPr wrap="square">
            <a:spAutoFit/>
          </a:bodyPr>
          <a:lstStyle/>
          <a:p>
            <a:pPr>
              <a:spcBef>
                <a:spcPct val="50000"/>
              </a:spcBef>
            </a:pPr>
            <a:r>
              <a:rPr lang="fr-CA" sz="2400" dirty="0">
                <a:solidFill>
                  <a:schemeClr val="tx1">
                    <a:lumMod val="85000"/>
                    <a:lumOff val="15000"/>
                  </a:schemeClr>
                </a:solidFill>
              </a:rPr>
              <a:t>Le tutoiement est courant entre collègues</a:t>
            </a:r>
            <a:r>
              <a:rPr lang="fr-CA" sz="2400" dirty="0" smtClean="0">
                <a:solidFill>
                  <a:schemeClr val="tx1">
                    <a:lumMod val="85000"/>
                    <a:lumOff val="15000"/>
                  </a:schemeClr>
                </a:solidFill>
              </a:rPr>
              <a:t>.</a:t>
            </a:r>
            <a:endParaRPr lang="fr-CA" sz="2400" dirty="0">
              <a:solidFill>
                <a:schemeClr val="tx1">
                  <a:lumMod val="85000"/>
                  <a:lumOff val="15000"/>
                </a:schemeClr>
              </a:solidFill>
            </a:endParaRPr>
          </a:p>
        </p:txBody>
      </p:sp>
      <p:sp>
        <p:nvSpPr>
          <p:cNvPr id="7" name="Rectangle 6"/>
          <p:cNvSpPr/>
          <p:nvPr/>
        </p:nvSpPr>
        <p:spPr>
          <a:xfrm>
            <a:off x="432048" y="5055567"/>
            <a:ext cx="5796136" cy="461665"/>
          </a:xfrm>
          <a:prstGeom prst="rect">
            <a:avLst/>
          </a:prstGeom>
        </p:spPr>
        <p:txBody>
          <a:bodyPr wrap="square">
            <a:spAutoFit/>
          </a:bodyPr>
          <a:lstStyle/>
          <a:p>
            <a:pPr>
              <a:spcBef>
                <a:spcPct val="50000"/>
              </a:spcBef>
            </a:pPr>
            <a:r>
              <a:rPr lang="fr-CA" sz="2400" dirty="0">
                <a:solidFill>
                  <a:schemeClr val="tx1">
                    <a:lumMod val="85000"/>
                    <a:lumOff val="15000"/>
                  </a:schemeClr>
                </a:solidFill>
              </a:rPr>
              <a:t>Je dois me cacher lorsque je me mouche</a:t>
            </a:r>
            <a:r>
              <a:rPr lang="fr-CA" sz="2400" dirty="0" smtClean="0">
                <a:solidFill>
                  <a:schemeClr val="tx1">
                    <a:lumMod val="85000"/>
                    <a:lumOff val="15000"/>
                  </a:schemeClr>
                </a:solidFill>
              </a:rPr>
              <a:t>.</a:t>
            </a:r>
            <a:endParaRPr lang="fr-CA" sz="2400" dirty="0">
              <a:solidFill>
                <a:schemeClr val="tx1">
                  <a:lumMod val="85000"/>
                  <a:lumOff val="15000"/>
                </a:schemeClr>
              </a:solidFill>
            </a:endParaRPr>
          </a:p>
        </p:txBody>
      </p:sp>
      <p:sp>
        <p:nvSpPr>
          <p:cNvPr id="8" name="Rectangle 7"/>
          <p:cNvSpPr/>
          <p:nvPr/>
        </p:nvSpPr>
        <p:spPr>
          <a:xfrm>
            <a:off x="495474" y="5661248"/>
            <a:ext cx="8064896" cy="461665"/>
          </a:xfrm>
          <a:prstGeom prst="rect">
            <a:avLst/>
          </a:prstGeom>
        </p:spPr>
        <p:txBody>
          <a:bodyPr wrap="square">
            <a:spAutoFit/>
          </a:bodyPr>
          <a:lstStyle/>
          <a:p>
            <a:pPr>
              <a:spcBef>
                <a:spcPct val="50000"/>
              </a:spcBef>
            </a:pPr>
            <a:r>
              <a:rPr lang="fr-CA" sz="2400" dirty="0">
                <a:solidFill>
                  <a:schemeClr val="tx1">
                    <a:lumMod val="85000"/>
                    <a:lumOff val="15000"/>
                  </a:schemeClr>
                </a:solidFill>
              </a:rPr>
              <a:t>Il est acceptable de couper son spaghetti pour le manger.</a:t>
            </a:r>
          </a:p>
        </p:txBody>
      </p:sp>
    </p:spTree>
    <p:extLst>
      <p:ext uri="{BB962C8B-B14F-4D97-AF65-F5344CB8AC3E}">
        <p14:creationId xmlns:p14="http://schemas.microsoft.com/office/powerpoint/2010/main" val="19435318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cap="small" dirty="0" err="1" smtClean="0"/>
              <a:t>Système</a:t>
            </a:r>
            <a:r>
              <a:rPr lang="en-CA" cap="small" dirty="0" smtClean="0"/>
              <a:t> </a:t>
            </a:r>
            <a:r>
              <a:rPr lang="en-CA" cap="small" dirty="0" err="1" smtClean="0"/>
              <a:t>éducatif</a:t>
            </a:r>
            <a:endParaRPr lang="fr-CA" cap="small" dirty="0"/>
          </a:p>
        </p:txBody>
      </p:sp>
      <p:sp>
        <p:nvSpPr>
          <p:cNvPr id="3" name="Espace réservé du texte 2"/>
          <p:cNvSpPr>
            <a:spLocks noGrp="1"/>
          </p:cNvSpPr>
          <p:nvPr>
            <p:ph type="body" idx="1"/>
          </p:nvPr>
        </p:nvSpPr>
        <p:spPr/>
        <p:txBody>
          <a:bodyPr/>
          <a:lstStyle/>
          <a:p>
            <a:endParaRPr lang="fr-CA"/>
          </a:p>
        </p:txBody>
      </p:sp>
    </p:spTree>
    <p:extLst>
      <p:ext uri="{BB962C8B-B14F-4D97-AF65-F5344CB8AC3E}">
        <p14:creationId xmlns:p14="http://schemas.microsoft.com/office/powerpoint/2010/main" val="6124661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spcBef>
                <a:spcPct val="50000"/>
              </a:spcBef>
            </a:pPr>
            <a:r>
              <a:rPr lang="en-CA" dirty="0">
                <a:solidFill>
                  <a:schemeClr val="tx1">
                    <a:lumMod val="85000"/>
                    <a:lumOff val="15000"/>
                  </a:schemeClr>
                </a:solidFill>
                <a:latin typeface="+mj-lt"/>
              </a:rPr>
              <a:t>Constitution de 1874</a:t>
            </a:r>
          </a:p>
          <a:p>
            <a:pPr>
              <a:spcBef>
                <a:spcPct val="50000"/>
              </a:spcBef>
            </a:pPr>
            <a:r>
              <a:rPr lang="fr-CA" dirty="0" smtClean="0">
                <a:solidFill>
                  <a:schemeClr val="tx1">
                    <a:lumMod val="85000"/>
                    <a:lumOff val="15000"/>
                  </a:schemeClr>
                </a:solidFill>
                <a:latin typeface="+mj-lt"/>
              </a:rPr>
              <a:t>Gestion autonome</a:t>
            </a:r>
            <a:endParaRPr lang="fr-CA" dirty="0">
              <a:solidFill>
                <a:schemeClr val="tx1">
                  <a:lumMod val="85000"/>
                  <a:lumOff val="15000"/>
                </a:schemeClr>
              </a:solidFill>
              <a:latin typeface="+mj-lt"/>
            </a:endParaRPr>
          </a:p>
          <a:p>
            <a:pPr>
              <a:spcBef>
                <a:spcPct val="50000"/>
              </a:spcBef>
            </a:pPr>
            <a:r>
              <a:rPr lang="en-CA" dirty="0" smtClean="0">
                <a:solidFill>
                  <a:schemeClr val="tx1">
                    <a:lumMod val="85000"/>
                    <a:lumOff val="15000"/>
                  </a:schemeClr>
                </a:solidFill>
                <a:latin typeface="+mj-lt"/>
              </a:rPr>
              <a:t>26 </a:t>
            </a:r>
            <a:r>
              <a:rPr lang="fr-FR" dirty="0">
                <a:solidFill>
                  <a:schemeClr val="tx1">
                    <a:lumMod val="85000"/>
                    <a:lumOff val="15000"/>
                  </a:schemeClr>
                </a:solidFill>
                <a:latin typeface="+mj-lt"/>
              </a:rPr>
              <a:t>systèmes éducatifs (diversité </a:t>
            </a:r>
            <a:r>
              <a:rPr lang="fr-FR" dirty="0" smtClean="0">
                <a:solidFill>
                  <a:schemeClr val="tx1">
                    <a:lumMod val="85000"/>
                    <a:lumOff val="15000"/>
                  </a:schemeClr>
                </a:solidFill>
                <a:latin typeface="+mj-lt"/>
              </a:rPr>
              <a:t>de la culture</a:t>
            </a:r>
            <a:r>
              <a:rPr lang="fr-FR" dirty="0">
                <a:solidFill>
                  <a:schemeClr val="tx1">
                    <a:lumMod val="85000"/>
                    <a:lumOff val="15000"/>
                  </a:schemeClr>
                </a:solidFill>
                <a:latin typeface="+mj-lt"/>
              </a:rPr>
              <a:t> </a:t>
            </a:r>
            <a:r>
              <a:rPr lang="fr-FR" dirty="0" smtClean="0">
                <a:solidFill>
                  <a:schemeClr val="tx1">
                    <a:lumMod val="85000"/>
                    <a:lumOff val="15000"/>
                  </a:schemeClr>
                </a:solidFill>
                <a:latin typeface="+mj-lt"/>
              </a:rPr>
              <a:t>et de la </a:t>
            </a:r>
            <a:r>
              <a:rPr lang="fr-FR" dirty="0">
                <a:solidFill>
                  <a:schemeClr val="tx1">
                    <a:lumMod val="85000"/>
                    <a:lumOff val="15000"/>
                  </a:schemeClr>
                </a:solidFill>
                <a:latin typeface="+mj-lt"/>
              </a:rPr>
              <a:t>langue)</a:t>
            </a:r>
          </a:p>
          <a:p>
            <a:pPr>
              <a:spcBef>
                <a:spcPct val="50000"/>
              </a:spcBef>
            </a:pPr>
            <a:r>
              <a:rPr lang="fr-FR" dirty="0" smtClean="0">
                <a:solidFill>
                  <a:schemeClr val="tx1">
                    <a:lumMod val="85000"/>
                    <a:lumOff val="15000"/>
                  </a:schemeClr>
                </a:solidFill>
                <a:latin typeface="+mj-lt"/>
              </a:rPr>
              <a:t>Variété </a:t>
            </a:r>
            <a:r>
              <a:rPr lang="fr-FR" dirty="0">
                <a:solidFill>
                  <a:schemeClr val="tx1">
                    <a:lumMod val="85000"/>
                    <a:lumOff val="15000"/>
                  </a:schemeClr>
                </a:solidFill>
                <a:latin typeface="+mj-lt"/>
              </a:rPr>
              <a:t>de choix (langue, durée, </a:t>
            </a:r>
            <a:r>
              <a:rPr lang="fr-FR" dirty="0" smtClean="0">
                <a:solidFill>
                  <a:schemeClr val="tx1">
                    <a:lumMod val="85000"/>
                    <a:lumOff val="15000"/>
                  </a:schemeClr>
                </a:solidFill>
                <a:latin typeface="+mj-lt"/>
              </a:rPr>
              <a:t>âge, vacances</a:t>
            </a:r>
            <a:r>
              <a:rPr lang="fr-FR" dirty="0">
                <a:solidFill>
                  <a:schemeClr val="tx1">
                    <a:lumMod val="85000"/>
                    <a:lumOff val="15000"/>
                  </a:schemeClr>
                </a:solidFill>
                <a:latin typeface="+mj-lt"/>
              </a:rPr>
              <a:t>, programmes…)</a:t>
            </a:r>
          </a:p>
          <a:p>
            <a:pPr>
              <a:spcBef>
                <a:spcPct val="50000"/>
              </a:spcBef>
            </a:pPr>
            <a:r>
              <a:rPr lang="fr-FR" dirty="0">
                <a:solidFill>
                  <a:schemeClr val="tx1">
                    <a:lumMod val="85000"/>
                    <a:lumOff val="15000"/>
                  </a:schemeClr>
                </a:solidFill>
                <a:latin typeface="+mj-lt"/>
              </a:rPr>
              <a:t> Transfert </a:t>
            </a:r>
            <a:r>
              <a:rPr lang="fr-FR" dirty="0" smtClean="0">
                <a:solidFill>
                  <a:schemeClr val="tx1">
                    <a:lumMod val="85000"/>
                    <a:lumOff val="15000"/>
                  </a:schemeClr>
                </a:solidFill>
                <a:latin typeface="+mj-lt"/>
              </a:rPr>
              <a:t>difficile</a:t>
            </a:r>
            <a:endParaRPr lang="fr-FR" dirty="0">
              <a:solidFill>
                <a:schemeClr val="tx1">
                  <a:lumMod val="85000"/>
                  <a:lumOff val="15000"/>
                </a:schemeClr>
              </a:solidFill>
              <a:latin typeface="+mj-lt"/>
            </a:endParaRPr>
          </a:p>
        </p:txBody>
      </p:sp>
      <p:sp>
        <p:nvSpPr>
          <p:cNvPr id="2" name="Titre 1"/>
          <p:cNvSpPr>
            <a:spLocks noGrp="1"/>
          </p:cNvSpPr>
          <p:nvPr>
            <p:ph type="title"/>
          </p:nvPr>
        </p:nvSpPr>
        <p:spPr/>
        <p:txBody>
          <a:bodyPr/>
          <a:lstStyle/>
          <a:p>
            <a:r>
              <a:rPr lang="en-CA" dirty="0" err="1" smtClean="0"/>
              <a:t>Système</a:t>
            </a:r>
            <a:r>
              <a:rPr lang="en-CA" dirty="0" smtClean="0"/>
              <a:t> </a:t>
            </a:r>
            <a:r>
              <a:rPr lang="en-CA" dirty="0" err="1" smtClean="0"/>
              <a:t>éducatif</a:t>
            </a:r>
            <a:endParaRPr lang="fr-CA" dirty="0"/>
          </a:p>
        </p:txBody>
      </p:sp>
    </p:spTree>
    <p:extLst>
      <p:ext uri="{BB962C8B-B14F-4D97-AF65-F5344CB8AC3E}">
        <p14:creationId xmlns:p14="http://schemas.microsoft.com/office/powerpoint/2010/main" val="1301161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spcBef>
                <a:spcPct val="50000"/>
              </a:spcBef>
            </a:pPr>
            <a:r>
              <a:rPr lang="fr-CA" dirty="0">
                <a:solidFill>
                  <a:schemeClr val="tx1">
                    <a:lumMod val="85000"/>
                    <a:lumOff val="15000"/>
                  </a:schemeClr>
                </a:solidFill>
                <a:latin typeface="+mj-lt"/>
              </a:rPr>
              <a:t>Éducation obligatoire jusqu’à 15 ans</a:t>
            </a:r>
          </a:p>
          <a:p>
            <a:pPr>
              <a:spcBef>
                <a:spcPct val="50000"/>
              </a:spcBef>
            </a:pPr>
            <a:r>
              <a:rPr lang="fr-CA" dirty="0" smtClean="0">
                <a:solidFill>
                  <a:schemeClr val="tx1">
                    <a:lumMod val="85000"/>
                    <a:lumOff val="15000"/>
                  </a:schemeClr>
                </a:solidFill>
                <a:latin typeface="+mj-lt"/>
              </a:rPr>
              <a:t>Niveau </a:t>
            </a:r>
            <a:r>
              <a:rPr lang="fr-CA" dirty="0" err="1">
                <a:solidFill>
                  <a:schemeClr val="tx1">
                    <a:lumMod val="85000"/>
                    <a:lumOff val="15000"/>
                  </a:schemeClr>
                </a:solidFill>
                <a:latin typeface="+mj-lt"/>
              </a:rPr>
              <a:t>préprimaire</a:t>
            </a:r>
            <a:r>
              <a:rPr lang="fr-CA" dirty="0">
                <a:solidFill>
                  <a:schemeClr val="tx1">
                    <a:lumMod val="85000"/>
                    <a:lumOff val="15000"/>
                  </a:schemeClr>
                </a:solidFill>
                <a:latin typeface="+mj-lt"/>
              </a:rPr>
              <a:t> (élémentaire</a:t>
            </a:r>
            <a:r>
              <a:rPr lang="en-CA" dirty="0">
                <a:solidFill>
                  <a:schemeClr val="tx1">
                    <a:lumMod val="85000"/>
                    <a:lumOff val="15000"/>
                  </a:schemeClr>
                </a:solidFill>
                <a:latin typeface="+mj-lt"/>
              </a:rPr>
              <a:t>)</a:t>
            </a:r>
            <a:endParaRPr lang="fr-CA" dirty="0">
              <a:solidFill>
                <a:schemeClr val="tx1">
                  <a:lumMod val="85000"/>
                  <a:lumOff val="15000"/>
                </a:schemeClr>
              </a:solidFill>
              <a:latin typeface="+mj-lt"/>
            </a:endParaRPr>
          </a:p>
          <a:p>
            <a:pPr>
              <a:spcBef>
                <a:spcPct val="50000"/>
              </a:spcBef>
            </a:pPr>
            <a:r>
              <a:rPr lang="fr-CA" dirty="0" smtClean="0">
                <a:solidFill>
                  <a:schemeClr val="tx1">
                    <a:lumMod val="85000"/>
                    <a:lumOff val="15000"/>
                  </a:schemeClr>
                </a:solidFill>
                <a:latin typeface="+mj-lt"/>
              </a:rPr>
              <a:t>Primaire</a:t>
            </a:r>
            <a:r>
              <a:rPr lang="fr-CA" dirty="0">
                <a:solidFill>
                  <a:schemeClr val="tx1">
                    <a:lumMod val="85000"/>
                    <a:lumOff val="15000"/>
                  </a:schemeClr>
                </a:solidFill>
                <a:latin typeface="+mj-lt"/>
              </a:rPr>
              <a:t>: 1 langue</a:t>
            </a:r>
          </a:p>
          <a:p>
            <a:pPr>
              <a:spcBef>
                <a:spcPct val="50000"/>
              </a:spcBef>
            </a:pPr>
            <a:r>
              <a:rPr lang="fr-CA" dirty="0" smtClean="0">
                <a:solidFill>
                  <a:schemeClr val="tx1">
                    <a:lumMod val="85000"/>
                    <a:lumOff val="15000"/>
                  </a:schemeClr>
                </a:solidFill>
                <a:latin typeface="+mj-lt"/>
              </a:rPr>
              <a:t>Un seul enseignant</a:t>
            </a:r>
            <a:endParaRPr lang="fr-CA" dirty="0">
              <a:solidFill>
                <a:schemeClr val="tx1">
                  <a:lumMod val="85000"/>
                  <a:lumOff val="15000"/>
                </a:schemeClr>
              </a:solidFill>
              <a:latin typeface="+mj-lt"/>
            </a:endParaRPr>
          </a:p>
          <a:p>
            <a:pPr>
              <a:spcBef>
                <a:spcPct val="50000"/>
              </a:spcBef>
            </a:pPr>
            <a:r>
              <a:rPr lang="fr-CA" dirty="0" smtClean="0">
                <a:solidFill>
                  <a:schemeClr val="tx1">
                    <a:lumMod val="85000"/>
                    <a:lumOff val="15000"/>
                  </a:schemeClr>
                </a:solidFill>
                <a:latin typeface="+mj-lt"/>
              </a:rPr>
              <a:t>Gratuité </a:t>
            </a:r>
            <a:r>
              <a:rPr lang="fr-CA" dirty="0">
                <a:solidFill>
                  <a:schemeClr val="tx1">
                    <a:lumMod val="85000"/>
                    <a:lumOff val="15000"/>
                  </a:schemeClr>
                </a:solidFill>
                <a:latin typeface="+mj-lt"/>
              </a:rPr>
              <a:t>partielle (livres, voyages, sports)</a:t>
            </a:r>
          </a:p>
          <a:p>
            <a:pPr>
              <a:spcBef>
                <a:spcPct val="50000"/>
              </a:spcBef>
            </a:pPr>
            <a:r>
              <a:rPr lang="fr-CA" dirty="0" smtClean="0">
                <a:solidFill>
                  <a:schemeClr val="tx1">
                    <a:lumMod val="85000"/>
                    <a:lumOff val="15000"/>
                  </a:schemeClr>
                </a:solidFill>
                <a:latin typeface="+mj-lt"/>
              </a:rPr>
              <a:t>Congé le mercredi</a:t>
            </a:r>
            <a:r>
              <a:rPr lang="en-CA" dirty="0" smtClean="0">
                <a:solidFill>
                  <a:schemeClr val="tx1">
                    <a:lumMod val="85000"/>
                    <a:lumOff val="15000"/>
                  </a:schemeClr>
                </a:solidFill>
                <a:latin typeface="+mj-lt"/>
              </a:rPr>
              <a:t> </a:t>
            </a:r>
            <a:r>
              <a:rPr lang="en-CA" dirty="0">
                <a:solidFill>
                  <a:schemeClr val="tx1">
                    <a:lumMod val="85000"/>
                    <a:lumOff val="15000"/>
                  </a:schemeClr>
                </a:solidFill>
                <a:latin typeface="+mj-lt"/>
              </a:rPr>
              <a:t>après-midi</a:t>
            </a:r>
            <a:r>
              <a:rPr lang="en-CA" dirty="0">
                <a:solidFill>
                  <a:schemeClr val="tx1">
                    <a:lumMod val="85000"/>
                    <a:lumOff val="15000"/>
                  </a:schemeClr>
                </a:solidFill>
                <a:latin typeface="+mj-lt"/>
                <a:sym typeface="Wingdings" pitchFamily="2" charset="2"/>
              </a:rPr>
              <a:t> (</a:t>
            </a:r>
            <a:r>
              <a:rPr lang="en-CA" dirty="0" smtClean="0">
                <a:solidFill>
                  <a:schemeClr val="tx1">
                    <a:lumMod val="85000"/>
                    <a:lumOff val="15000"/>
                  </a:schemeClr>
                </a:solidFill>
                <a:latin typeface="+mj-lt"/>
                <a:sym typeface="Wingdings" pitchFamily="2" charset="2"/>
              </a:rPr>
              <a:t>critique des parents)</a:t>
            </a:r>
            <a:endParaRPr lang="fr-CA" dirty="0">
              <a:solidFill>
                <a:schemeClr val="tx1">
                  <a:lumMod val="85000"/>
                  <a:lumOff val="15000"/>
                </a:schemeClr>
              </a:solidFill>
              <a:latin typeface="+mj-lt"/>
            </a:endParaRPr>
          </a:p>
        </p:txBody>
      </p:sp>
      <p:sp>
        <p:nvSpPr>
          <p:cNvPr id="2" name="Titre 1"/>
          <p:cNvSpPr>
            <a:spLocks noGrp="1"/>
          </p:cNvSpPr>
          <p:nvPr>
            <p:ph type="title"/>
          </p:nvPr>
        </p:nvSpPr>
        <p:spPr/>
        <p:txBody>
          <a:bodyPr/>
          <a:lstStyle/>
          <a:p>
            <a:r>
              <a:rPr lang="en-CA" dirty="0" err="1" smtClean="0"/>
              <a:t>Système</a:t>
            </a:r>
            <a:r>
              <a:rPr lang="en-CA" dirty="0" smtClean="0"/>
              <a:t> </a:t>
            </a:r>
            <a:r>
              <a:rPr lang="en-CA" dirty="0" err="1" smtClean="0"/>
              <a:t>éducatif</a:t>
            </a:r>
            <a:endParaRPr lang="fr-CA" dirty="0"/>
          </a:p>
        </p:txBody>
      </p:sp>
    </p:spTree>
    <p:extLst>
      <p:ext uri="{BB962C8B-B14F-4D97-AF65-F5344CB8AC3E}">
        <p14:creationId xmlns:p14="http://schemas.microsoft.com/office/powerpoint/2010/main" val="21699194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3" y="2060848"/>
            <a:ext cx="4104456" cy="4608512"/>
          </a:xfrm>
        </p:spPr>
        <p:txBody>
          <a:bodyPr>
            <a:noAutofit/>
          </a:bodyPr>
          <a:lstStyle/>
          <a:p>
            <a:pPr>
              <a:spcBef>
                <a:spcPct val="50000"/>
              </a:spcBef>
            </a:pPr>
            <a:r>
              <a:rPr lang="fr-CA" dirty="0">
                <a:solidFill>
                  <a:schemeClr val="tx1">
                    <a:lumMod val="85000"/>
                    <a:lumOff val="15000"/>
                  </a:schemeClr>
                </a:solidFill>
                <a:latin typeface="+mj-lt"/>
              </a:rPr>
              <a:t>5 pavillons (niveaux mélangés)</a:t>
            </a:r>
          </a:p>
          <a:p>
            <a:pPr>
              <a:spcBef>
                <a:spcPct val="50000"/>
              </a:spcBef>
            </a:pPr>
            <a:r>
              <a:rPr lang="fr-CA" dirty="0" smtClean="0">
                <a:solidFill>
                  <a:schemeClr val="tx1">
                    <a:lumMod val="85000"/>
                    <a:lumOff val="15000"/>
                  </a:schemeClr>
                </a:solidFill>
                <a:latin typeface="+mj-lt"/>
              </a:rPr>
              <a:t>Élèves </a:t>
            </a:r>
            <a:r>
              <a:rPr lang="fr-CA" dirty="0">
                <a:solidFill>
                  <a:schemeClr val="tx1">
                    <a:lumMod val="85000"/>
                    <a:lumOff val="15000"/>
                  </a:schemeClr>
                </a:solidFill>
                <a:latin typeface="+mj-lt"/>
              </a:rPr>
              <a:t>de 4 à 12 ans (</a:t>
            </a:r>
            <a:r>
              <a:rPr lang="fr-CA" dirty="0" smtClean="0">
                <a:solidFill>
                  <a:schemeClr val="tx1">
                    <a:lumMod val="85000"/>
                    <a:lumOff val="15000"/>
                  </a:schemeClr>
                </a:solidFill>
                <a:latin typeface="+mj-lt"/>
              </a:rPr>
              <a:t>1342 élèves)</a:t>
            </a:r>
            <a:endParaRPr lang="fr-CA" dirty="0">
              <a:solidFill>
                <a:schemeClr val="tx1">
                  <a:lumMod val="85000"/>
                  <a:lumOff val="15000"/>
                </a:schemeClr>
              </a:solidFill>
              <a:latin typeface="+mj-lt"/>
            </a:endParaRPr>
          </a:p>
          <a:p>
            <a:pPr>
              <a:spcBef>
                <a:spcPct val="50000"/>
              </a:spcBef>
            </a:pPr>
            <a:r>
              <a:rPr lang="en-CA" dirty="0" smtClean="0">
                <a:solidFill>
                  <a:schemeClr val="tx1">
                    <a:lumMod val="85000"/>
                    <a:lumOff val="15000"/>
                  </a:schemeClr>
                </a:solidFill>
                <a:latin typeface="+mj-lt"/>
              </a:rPr>
              <a:t>140 </a:t>
            </a:r>
            <a:r>
              <a:rPr lang="fr-CA" dirty="0">
                <a:solidFill>
                  <a:schemeClr val="tx1">
                    <a:lumMod val="85000"/>
                    <a:lumOff val="15000"/>
                  </a:schemeClr>
                </a:solidFill>
                <a:latin typeface="+mj-lt"/>
              </a:rPr>
              <a:t>enseignants</a:t>
            </a:r>
            <a:r>
              <a:rPr lang="en-CA" dirty="0">
                <a:solidFill>
                  <a:schemeClr val="tx1">
                    <a:lumMod val="85000"/>
                    <a:lumOff val="15000"/>
                  </a:schemeClr>
                </a:solidFill>
                <a:latin typeface="+mj-lt"/>
              </a:rPr>
              <a:t> (</a:t>
            </a:r>
            <a:r>
              <a:rPr lang="fr-CA" dirty="0" smtClean="0">
                <a:solidFill>
                  <a:schemeClr val="tx1">
                    <a:lumMod val="85000"/>
                    <a:lumOff val="15000"/>
                  </a:schemeClr>
                </a:solidFill>
                <a:latin typeface="+mj-lt"/>
              </a:rPr>
              <a:t>incluant les</a:t>
            </a:r>
            <a:r>
              <a:rPr lang="en-CA" dirty="0" smtClean="0">
                <a:solidFill>
                  <a:schemeClr val="tx1">
                    <a:lumMod val="85000"/>
                    <a:lumOff val="15000"/>
                  </a:schemeClr>
                </a:solidFill>
                <a:latin typeface="+mj-lt"/>
              </a:rPr>
              <a:t> </a:t>
            </a:r>
            <a:r>
              <a:rPr lang="fr-CA" dirty="0">
                <a:solidFill>
                  <a:schemeClr val="tx1">
                    <a:lumMod val="85000"/>
                    <a:lumOff val="15000"/>
                  </a:schemeClr>
                </a:solidFill>
                <a:latin typeface="+mj-lt"/>
              </a:rPr>
              <a:t>spécialistes</a:t>
            </a:r>
            <a:r>
              <a:rPr lang="en-CA" dirty="0">
                <a:solidFill>
                  <a:schemeClr val="tx1">
                    <a:lumMod val="85000"/>
                    <a:lumOff val="15000"/>
                  </a:schemeClr>
                </a:solidFill>
                <a:latin typeface="+mj-lt"/>
              </a:rPr>
              <a:t>)</a:t>
            </a:r>
            <a:endParaRPr lang="fr-CA" dirty="0">
              <a:solidFill>
                <a:schemeClr val="tx1">
                  <a:lumMod val="85000"/>
                  <a:lumOff val="15000"/>
                </a:schemeClr>
              </a:solidFill>
              <a:latin typeface="+mj-lt"/>
            </a:endParaRPr>
          </a:p>
          <a:p>
            <a:pPr>
              <a:spcBef>
                <a:spcPct val="50000"/>
              </a:spcBef>
            </a:pPr>
            <a:r>
              <a:rPr lang="fr-CA" dirty="0" smtClean="0">
                <a:solidFill>
                  <a:schemeClr val="tx1">
                    <a:lumMod val="85000"/>
                    <a:lumOff val="15000"/>
                  </a:schemeClr>
                </a:solidFill>
                <a:latin typeface="+mj-lt"/>
              </a:rPr>
              <a:t>«</a:t>
            </a:r>
            <a:r>
              <a:rPr lang="fr-CA" i="1" dirty="0">
                <a:solidFill>
                  <a:schemeClr val="tx1">
                    <a:lumMod val="85000"/>
                    <a:lumOff val="15000"/>
                  </a:schemeClr>
                </a:solidFill>
                <a:latin typeface="+mj-lt"/>
              </a:rPr>
              <a:t>S</a:t>
            </a:r>
            <a:r>
              <a:rPr lang="fr-CA" i="1" dirty="0" smtClean="0">
                <a:solidFill>
                  <a:schemeClr val="tx1">
                    <a:lumMod val="85000"/>
                    <a:lumOff val="15000"/>
                  </a:schemeClr>
                </a:solidFill>
                <a:latin typeface="+mj-lt"/>
              </a:rPr>
              <a:t>econder </a:t>
            </a:r>
            <a:r>
              <a:rPr lang="fr-CA" i="1" dirty="0">
                <a:solidFill>
                  <a:schemeClr val="tx1">
                    <a:lumMod val="85000"/>
                    <a:lumOff val="15000"/>
                  </a:schemeClr>
                </a:solidFill>
                <a:latin typeface="+mj-lt"/>
              </a:rPr>
              <a:t>la famille dans l'éducation </a:t>
            </a:r>
            <a:r>
              <a:rPr lang="fr-CA" i="1" dirty="0" smtClean="0">
                <a:solidFill>
                  <a:schemeClr val="tx1">
                    <a:lumMod val="85000"/>
                    <a:lumOff val="15000"/>
                  </a:schemeClr>
                </a:solidFill>
                <a:latin typeface="+mj-lt"/>
              </a:rPr>
              <a:t>et l'instruction </a:t>
            </a:r>
            <a:r>
              <a:rPr lang="fr-CA" i="1" dirty="0">
                <a:solidFill>
                  <a:schemeClr val="tx1">
                    <a:lumMod val="85000"/>
                    <a:lumOff val="15000"/>
                  </a:schemeClr>
                </a:solidFill>
                <a:latin typeface="+mj-lt"/>
              </a:rPr>
              <a:t>de la </a:t>
            </a:r>
            <a:r>
              <a:rPr lang="fr-CA" i="1" dirty="0" smtClean="0">
                <a:solidFill>
                  <a:schemeClr val="tx1">
                    <a:lumMod val="85000"/>
                    <a:lumOff val="15000"/>
                  </a:schemeClr>
                </a:solidFill>
                <a:latin typeface="+mj-lt"/>
              </a:rPr>
              <a:t>jeunesse.</a:t>
            </a:r>
            <a:r>
              <a:rPr lang="fr-CA" dirty="0" smtClean="0">
                <a:solidFill>
                  <a:schemeClr val="tx1">
                    <a:lumMod val="85000"/>
                    <a:lumOff val="15000"/>
                  </a:schemeClr>
                </a:solidFill>
                <a:latin typeface="+mj-lt"/>
              </a:rPr>
              <a:t>»</a:t>
            </a:r>
            <a:endParaRPr lang="fr-CA" dirty="0">
              <a:solidFill>
                <a:schemeClr val="tx1">
                  <a:lumMod val="85000"/>
                  <a:lumOff val="15000"/>
                </a:schemeClr>
              </a:solidFill>
              <a:latin typeface="+mj-lt"/>
            </a:endParaRPr>
          </a:p>
          <a:p>
            <a:pPr>
              <a:spcBef>
                <a:spcPct val="50000"/>
              </a:spcBef>
            </a:pPr>
            <a:r>
              <a:rPr lang="fr-CA" dirty="0" smtClean="0">
                <a:solidFill>
                  <a:schemeClr val="tx1">
                    <a:lumMod val="85000"/>
                    <a:lumOff val="15000"/>
                  </a:schemeClr>
                </a:solidFill>
                <a:latin typeface="+mj-lt"/>
              </a:rPr>
              <a:t>Action </a:t>
            </a:r>
            <a:r>
              <a:rPr lang="fr-CA" dirty="0">
                <a:solidFill>
                  <a:schemeClr val="tx1">
                    <a:lumMod val="85000"/>
                    <a:lumOff val="15000"/>
                  </a:schemeClr>
                </a:solidFill>
                <a:latin typeface="+mj-lt"/>
              </a:rPr>
              <a:t>de l’année: Kosovo</a:t>
            </a:r>
            <a:r>
              <a:rPr lang="fr-CA" dirty="0" smtClean="0">
                <a:solidFill>
                  <a:schemeClr val="tx1">
                    <a:lumMod val="85000"/>
                    <a:lumOff val="15000"/>
                  </a:schemeClr>
                </a:solidFill>
                <a:latin typeface="+mj-lt"/>
              </a:rPr>
              <a:t>!</a:t>
            </a:r>
          </a:p>
        </p:txBody>
      </p:sp>
      <p:sp>
        <p:nvSpPr>
          <p:cNvPr id="2" name="Titre 1"/>
          <p:cNvSpPr>
            <a:spLocks noGrp="1"/>
          </p:cNvSpPr>
          <p:nvPr>
            <p:ph type="title"/>
          </p:nvPr>
        </p:nvSpPr>
        <p:spPr/>
        <p:txBody>
          <a:bodyPr>
            <a:normAutofit/>
          </a:bodyPr>
          <a:lstStyle/>
          <a:p>
            <a:r>
              <a:rPr lang="en-CA" dirty="0" err="1" smtClean="0"/>
              <a:t>Écoles</a:t>
            </a:r>
            <a:r>
              <a:rPr lang="en-CA" dirty="0" smtClean="0"/>
              <a:t> </a:t>
            </a:r>
            <a:r>
              <a:rPr lang="en-CA" dirty="0" err="1" smtClean="0"/>
              <a:t>communales</a:t>
            </a:r>
            <a:r>
              <a:rPr lang="en-CA" dirty="0" smtClean="0"/>
              <a:t> de </a:t>
            </a:r>
            <a:r>
              <a:rPr lang="en-CA" dirty="0" err="1" smtClean="0"/>
              <a:t>Martigny</a:t>
            </a:r>
            <a:endParaRPr lang="fr-CA" dirty="0"/>
          </a:p>
        </p:txBody>
      </p:sp>
      <p:pic>
        <p:nvPicPr>
          <p:cNvPr id="1026" name="Picture 2" descr="124-2406_IM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5" y="2830624"/>
            <a:ext cx="4350227" cy="326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2025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72067" y="2924944"/>
            <a:ext cx="7408333" cy="2736304"/>
          </a:xfrm>
        </p:spPr>
        <p:txBody>
          <a:bodyPr>
            <a:normAutofit/>
          </a:bodyPr>
          <a:lstStyle/>
          <a:p>
            <a:pPr>
              <a:spcBef>
                <a:spcPct val="50000"/>
              </a:spcBef>
            </a:pPr>
            <a:r>
              <a:rPr lang="fr-CA" dirty="0" smtClean="0">
                <a:solidFill>
                  <a:schemeClr val="tx1">
                    <a:lumMod val="85000"/>
                    <a:lumOff val="15000"/>
                  </a:schemeClr>
                </a:solidFill>
                <a:latin typeface="+mj-lt"/>
              </a:rPr>
              <a:t>Ce n’est pas </a:t>
            </a:r>
            <a:r>
              <a:rPr lang="fr-CA" dirty="0">
                <a:solidFill>
                  <a:schemeClr val="tx1">
                    <a:lumMod val="85000"/>
                    <a:lumOff val="15000"/>
                  </a:schemeClr>
                </a:solidFill>
                <a:latin typeface="+mj-lt"/>
              </a:rPr>
              <a:t>un lycée français</a:t>
            </a:r>
          </a:p>
          <a:p>
            <a:pPr>
              <a:spcBef>
                <a:spcPct val="50000"/>
              </a:spcBef>
            </a:pPr>
            <a:r>
              <a:rPr lang="fr-CA" dirty="0" smtClean="0">
                <a:solidFill>
                  <a:schemeClr val="tx1">
                    <a:lumMod val="85000"/>
                    <a:lumOff val="15000"/>
                  </a:schemeClr>
                </a:solidFill>
                <a:latin typeface="+mj-lt"/>
              </a:rPr>
              <a:t>Le directeur </a:t>
            </a:r>
            <a:r>
              <a:rPr lang="fr-CA" dirty="0">
                <a:solidFill>
                  <a:schemeClr val="tx1">
                    <a:lumMod val="85000"/>
                    <a:lumOff val="15000"/>
                  </a:schemeClr>
                </a:solidFill>
                <a:latin typeface="+mj-lt"/>
              </a:rPr>
              <a:t>reçoit </a:t>
            </a:r>
            <a:r>
              <a:rPr lang="fr-CA" dirty="0" smtClean="0">
                <a:solidFill>
                  <a:schemeClr val="tx1">
                    <a:lumMod val="85000"/>
                    <a:lumOff val="15000"/>
                  </a:schemeClr>
                </a:solidFill>
                <a:latin typeface="+mj-lt"/>
              </a:rPr>
              <a:t>les parents </a:t>
            </a:r>
            <a:r>
              <a:rPr lang="fr-CA" dirty="0">
                <a:solidFill>
                  <a:schemeClr val="tx1">
                    <a:lumMod val="85000"/>
                    <a:lumOff val="15000"/>
                  </a:schemeClr>
                </a:solidFill>
                <a:latin typeface="+mj-lt"/>
              </a:rPr>
              <a:t>sur rendez-vous</a:t>
            </a:r>
          </a:p>
          <a:p>
            <a:pPr>
              <a:spcBef>
                <a:spcPct val="50000"/>
              </a:spcBef>
            </a:pPr>
            <a:r>
              <a:rPr lang="fr-CA" dirty="0" smtClean="0">
                <a:solidFill>
                  <a:schemeClr val="tx1">
                    <a:lumMod val="85000"/>
                    <a:lumOff val="15000"/>
                  </a:schemeClr>
                </a:solidFill>
                <a:latin typeface="+mj-lt"/>
              </a:rPr>
              <a:t>Cours </a:t>
            </a:r>
            <a:r>
              <a:rPr lang="fr-CA" dirty="0">
                <a:solidFill>
                  <a:schemeClr val="tx1">
                    <a:lumMod val="85000"/>
                    <a:lumOff val="15000"/>
                  </a:schemeClr>
                </a:solidFill>
                <a:latin typeface="+mj-lt"/>
              </a:rPr>
              <a:t>uniques </a:t>
            </a:r>
            <a:r>
              <a:rPr lang="fr-CA" dirty="0">
                <a:solidFill>
                  <a:schemeClr val="tx1">
                    <a:lumMod val="85000"/>
                    <a:lumOff val="15000"/>
                  </a:schemeClr>
                </a:solidFill>
                <a:latin typeface="+mj-lt"/>
                <a:sym typeface="Wingdings" pitchFamily="2" charset="2"/>
              </a:rPr>
              <a:t></a:t>
            </a:r>
          </a:p>
          <a:p>
            <a:pPr>
              <a:spcBef>
                <a:spcPct val="50000"/>
              </a:spcBef>
            </a:pPr>
            <a:r>
              <a:rPr lang="fr-CA" dirty="0" smtClean="0">
                <a:solidFill>
                  <a:schemeClr val="tx1">
                    <a:lumMod val="85000"/>
                    <a:lumOff val="15000"/>
                  </a:schemeClr>
                </a:solidFill>
                <a:latin typeface="+mj-lt"/>
                <a:sym typeface="Wingdings" pitchFamily="2" charset="2"/>
              </a:rPr>
              <a:t>Horaire </a:t>
            </a:r>
            <a:r>
              <a:rPr lang="fr-CA" dirty="0">
                <a:solidFill>
                  <a:schemeClr val="tx1">
                    <a:lumMod val="85000"/>
                    <a:lumOff val="15000"/>
                  </a:schemeClr>
                </a:solidFill>
                <a:latin typeface="+mj-lt"/>
                <a:sym typeface="Wingdings" pitchFamily="2" charset="2"/>
              </a:rPr>
              <a:t>type: </a:t>
            </a:r>
            <a:r>
              <a:rPr lang="fr-CA" dirty="0" smtClean="0">
                <a:solidFill>
                  <a:schemeClr val="tx1">
                    <a:lumMod val="85000"/>
                    <a:lumOff val="15000"/>
                  </a:schemeClr>
                </a:solidFill>
                <a:latin typeface="+mj-lt"/>
                <a:sym typeface="Wingdings" pitchFamily="2" charset="2"/>
              </a:rPr>
              <a:t>8h00 </a:t>
            </a:r>
            <a:r>
              <a:rPr lang="fr-CA" dirty="0">
                <a:solidFill>
                  <a:schemeClr val="tx1">
                    <a:lumMod val="85000"/>
                    <a:lumOff val="15000"/>
                  </a:schemeClr>
                </a:solidFill>
                <a:latin typeface="+mj-lt"/>
                <a:sym typeface="Wingdings" pitchFamily="2" charset="2"/>
              </a:rPr>
              <a:t>à 16h00, variable</a:t>
            </a:r>
          </a:p>
          <a:p>
            <a:pPr>
              <a:spcBef>
                <a:spcPct val="50000"/>
              </a:spcBef>
            </a:pPr>
            <a:r>
              <a:rPr lang="fr-CA" dirty="0" smtClean="0">
                <a:solidFill>
                  <a:schemeClr val="tx1">
                    <a:lumMod val="85000"/>
                    <a:lumOff val="15000"/>
                  </a:schemeClr>
                </a:solidFill>
                <a:latin typeface="+mj-lt"/>
                <a:sym typeface="Wingdings" pitchFamily="2" charset="2"/>
              </a:rPr>
              <a:t>Nos classes…</a:t>
            </a:r>
          </a:p>
        </p:txBody>
      </p:sp>
      <p:sp>
        <p:nvSpPr>
          <p:cNvPr id="2" name="Titre 1"/>
          <p:cNvSpPr>
            <a:spLocks noGrp="1"/>
          </p:cNvSpPr>
          <p:nvPr>
            <p:ph type="title"/>
          </p:nvPr>
        </p:nvSpPr>
        <p:spPr/>
        <p:txBody>
          <a:bodyPr>
            <a:normAutofit/>
          </a:bodyPr>
          <a:lstStyle/>
          <a:p>
            <a:r>
              <a:rPr lang="en-CA" dirty="0" err="1" smtClean="0"/>
              <a:t>Écoles</a:t>
            </a:r>
            <a:r>
              <a:rPr lang="en-CA" dirty="0" smtClean="0"/>
              <a:t> </a:t>
            </a:r>
            <a:r>
              <a:rPr lang="en-CA" dirty="0" err="1" smtClean="0"/>
              <a:t>communales</a:t>
            </a:r>
            <a:r>
              <a:rPr lang="en-CA" dirty="0" smtClean="0"/>
              <a:t> de </a:t>
            </a:r>
            <a:r>
              <a:rPr lang="en-CA" dirty="0" err="1" smtClean="0"/>
              <a:t>Martigny</a:t>
            </a:r>
            <a:endParaRPr lang="fr-CA" dirty="0"/>
          </a:p>
        </p:txBody>
      </p:sp>
    </p:spTree>
    <p:extLst>
      <p:ext uri="{BB962C8B-B14F-4D97-AF65-F5344CB8AC3E}">
        <p14:creationId xmlns:p14="http://schemas.microsoft.com/office/powerpoint/2010/main" val="28270973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CA" cap="small" dirty="0" err="1" smtClean="0"/>
              <a:t>Géographie</a:t>
            </a:r>
            <a:endParaRPr lang="fr-CA" cap="small" dirty="0"/>
          </a:p>
        </p:txBody>
      </p:sp>
      <p:sp>
        <p:nvSpPr>
          <p:cNvPr id="5" name="Espace réservé du texte 4"/>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21981498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CA" cap="small" dirty="0" err="1" smtClean="0"/>
              <a:t>Difficultés</a:t>
            </a:r>
            <a:r>
              <a:rPr lang="en-CA" cap="small" dirty="0" smtClean="0"/>
              <a:t> </a:t>
            </a:r>
            <a:r>
              <a:rPr lang="en-CA" cap="small" dirty="0" err="1" smtClean="0"/>
              <a:t>anticipées</a:t>
            </a:r>
            <a:endParaRPr lang="fr-CA" cap="small" dirty="0"/>
          </a:p>
        </p:txBody>
      </p:sp>
      <p:sp>
        <p:nvSpPr>
          <p:cNvPr id="5" name="Espace réservé du texte 4"/>
          <p:cNvSpPr>
            <a:spLocks noGrp="1"/>
          </p:cNvSpPr>
          <p:nvPr>
            <p:ph type="body" idx="1"/>
          </p:nvPr>
        </p:nvSpPr>
        <p:spPr/>
        <p:txBody>
          <a:bodyPr/>
          <a:lstStyle/>
          <a:p>
            <a:endParaRPr lang="fr-CA"/>
          </a:p>
        </p:txBody>
      </p:sp>
    </p:spTree>
    <p:extLst>
      <p:ext uri="{BB962C8B-B14F-4D97-AF65-F5344CB8AC3E}">
        <p14:creationId xmlns:p14="http://schemas.microsoft.com/office/powerpoint/2010/main" val="39394184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p:txBody>
          <a:bodyPr/>
          <a:lstStyle/>
          <a:p>
            <a:r>
              <a:rPr lang="en-CA" dirty="0" smtClean="0"/>
              <a:t>La Suisse</a:t>
            </a:r>
            <a:endParaRPr lang="fr-CA" dirty="0"/>
          </a:p>
        </p:txBody>
      </p:sp>
      <p:pic>
        <p:nvPicPr>
          <p:cNvPr id="3074" name="Picture 2" descr="http://www.tlfq.ulaval.ca/axl/europe/images/EUROPE-MAP-cl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468054"/>
            <a:ext cx="5904656" cy="5129298"/>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arte suisse"/>
          <p:cNvPicPr>
            <a:picLocks noChangeAspect="1" noChangeArrowheads="1"/>
          </p:cNvPicPr>
          <p:nvPr/>
        </p:nvPicPr>
        <p:blipFill>
          <a:blip r:embed="rId4" cstate="print"/>
          <a:srcRect/>
          <a:stretch>
            <a:fillRect/>
          </a:stretch>
        </p:blipFill>
        <p:spPr bwMode="auto">
          <a:xfrm>
            <a:off x="1043608" y="1442863"/>
            <a:ext cx="7056784" cy="5179680"/>
          </a:xfrm>
          <a:prstGeom prst="rect">
            <a:avLst/>
          </a:prstGeom>
          <a:noFill/>
        </p:spPr>
      </p:pic>
      <p:sp>
        <p:nvSpPr>
          <p:cNvPr id="5" name="Étoile à 5 branches 4"/>
          <p:cNvSpPr/>
          <p:nvPr/>
        </p:nvSpPr>
        <p:spPr>
          <a:xfrm>
            <a:off x="2627784" y="5157192"/>
            <a:ext cx="360040" cy="360040"/>
          </a:xfrm>
          <a:prstGeom prst="star5">
            <a:avLst/>
          </a:prstGeom>
          <a:solidFill>
            <a:srgbClr val="FF0000"/>
          </a:solidFill>
          <a:ln>
            <a:solidFill>
              <a:schemeClr val="tx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7706708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Les cantons</a:t>
            </a:r>
            <a:endParaRPr lang="fr-CA" dirty="0"/>
          </a:p>
        </p:txBody>
      </p:sp>
      <p:pic>
        <p:nvPicPr>
          <p:cNvPr id="16386" name="Picture 2" descr="http://peuple-feerique.com/wp-content/uploads/carte_suisse.gif"/>
          <p:cNvPicPr>
            <a:picLocks noChangeAspect="1" noChangeArrowheads="1"/>
          </p:cNvPicPr>
          <p:nvPr/>
        </p:nvPicPr>
        <p:blipFill>
          <a:blip r:embed="rId3" cstate="print"/>
          <a:srcRect/>
          <a:stretch>
            <a:fillRect/>
          </a:stretch>
        </p:blipFill>
        <p:spPr bwMode="auto">
          <a:xfrm>
            <a:off x="755576" y="1322766"/>
            <a:ext cx="7773074" cy="5274586"/>
          </a:xfrm>
          <a:prstGeom prst="rect">
            <a:avLst/>
          </a:prstGeom>
          <a:noFill/>
        </p:spPr>
      </p:pic>
      <p:sp>
        <p:nvSpPr>
          <p:cNvPr id="5" name="Étoile à 5 branches 4"/>
          <p:cNvSpPr/>
          <p:nvPr/>
        </p:nvSpPr>
        <p:spPr>
          <a:xfrm>
            <a:off x="2843808" y="5157192"/>
            <a:ext cx="360040" cy="360040"/>
          </a:xfrm>
          <a:prstGeom prst="star5">
            <a:avLst/>
          </a:prstGeom>
          <a:solidFill>
            <a:srgbClr val="FF0000"/>
          </a:solidFill>
          <a:ln>
            <a:solidFill>
              <a:schemeClr val="tx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2197807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linternaute.com/voyage/magazine/50-merveilles-a-moins-de-4-heures/image/ligne-d-horizon-alpes-suisses-541140.jpg"/>
          <p:cNvPicPr>
            <a:picLocks noChangeAspect="1" noChangeArrowheads="1"/>
          </p:cNvPicPr>
          <p:nvPr/>
        </p:nvPicPr>
        <p:blipFill>
          <a:blip r:embed="rId3" cstate="print"/>
          <a:srcRect/>
          <a:stretch>
            <a:fillRect/>
          </a:stretch>
        </p:blipFill>
        <p:spPr bwMode="auto">
          <a:xfrm>
            <a:off x="4644008" y="2132857"/>
            <a:ext cx="4266472" cy="2844316"/>
          </a:xfrm>
          <a:prstGeom prst="rect">
            <a:avLst/>
          </a:prstGeom>
          <a:noFill/>
        </p:spPr>
      </p:pic>
      <p:sp>
        <p:nvSpPr>
          <p:cNvPr id="3" name="Espace réservé du contenu 2"/>
          <p:cNvSpPr>
            <a:spLocks noGrp="1"/>
          </p:cNvSpPr>
          <p:nvPr>
            <p:ph idx="1"/>
          </p:nvPr>
        </p:nvSpPr>
        <p:spPr/>
        <p:txBody>
          <a:bodyPr>
            <a:normAutofit lnSpcReduction="10000"/>
          </a:bodyPr>
          <a:lstStyle/>
          <a:p>
            <a:pPr>
              <a:buNone/>
            </a:pPr>
            <a:r>
              <a:rPr lang="en-CA" dirty="0" smtClean="0">
                <a:solidFill>
                  <a:schemeClr val="tx1">
                    <a:lumMod val="85000"/>
                    <a:lumOff val="15000"/>
                  </a:schemeClr>
                </a:solidFill>
              </a:rPr>
              <a:t>Relief</a:t>
            </a:r>
          </a:p>
          <a:p>
            <a:r>
              <a:rPr lang="en-CA" dirty="0" smtClean="0">
                <a:solidFill>
                  <a:schemeClr val="tx1">
                    <a:lumMod val="85000"/>
                    <a:lumOff val="15000"/>
                  </a:schemeClr>
                </a:solidFill>
              </a:rPr>
              <a:t>Les </a:t>
            </a:r>
            <a:r>
              <a:rPr lang="en-CA" dirty="0" err="1" smtClean="0">
                <a:solidFill>
                  <a:schemeClr val="tx1">
                    <a:lumMod val="85000"/>
                    <a:lumOff val="15000"/>
                  </a:schemeClr>
                </a:solidFill>
              </a:rPr>
              <a:t>Alpes</a:t>
            </a:r>
            <a:r>
              <a:rPr lang="en-CA" dirty="0" smtClean="0">
                <a:solidFill>
                  <a:schemeClr val="tx1">
                    <a:lumMod val="85000"/>
                    <a:lumOff val="15000"/>
                  </a:schemeClr>
                </a:solidFill>
              </a:rPr>
              <a:t> et le Jura</a:t>
            </a:r>
          </a:p>
          <a:p>
            <a:pPr marL="0" indent="0">
              <a:buNone/>
            </a:pPr>
            <a:endParaRPr lang="en-CA" dirty="0" smtClean="0">
              <a:solidFill>
                <a:schemeClr val="tx1">
                  <a:lumMod val="85000"/>
                  <a:lumOff val="15000"/>
                </a:schemeClr>
              </a:solidFill>
            </a:endParaRPr>
          </a:p>
          <a:p>
            <a:pPr>
              <a:buNone/>
            </a:pPr>
            <a:r>
              <a:rPr lang="en-CA" dirty="0" err="1" smtClean="0">
                <a:solidFill>
                  <a:schemeClr val="tx1">
                    <a:lumMod val="85000"/>
                    <a:lumOff val="15000"/>
                  </a:schemeClr>
                </a:solidFill>
              </a:rPr>
              <a:t>Climat</a:t>
            </a:r>
            <a:endParaRPr lang="en-CA" dirty="0" smtClean="0">
              <a:solidFill>
                <a:schemeClr val="tx1">
                  <a:lumMod val="85000"/>
                  <a:lumOff val="15000"/>
                </a:schemeClr>
              </a:solidFill>
            </a:endParaRPr>
          </a:p>
          <a:p>
            <a:r>
              <a:rPr lang="en-CA" dirty="0" smtClean="0">
                <a:solidFill>
                  <a:schemeClr val="tx1">
                    <a:lumMod val="85000"/>
                    <a:lumOff val="15000"/>
                  </a:schemeClr>
                </a:solidFill>
              </a:rPr>
              <a:t>Vents: La </a:t>
            </a:r>
            <a:r>
              <a:rPr lang="en-CA" dirty="0" err="1">
                <a:solidFill>
                  <a:schemeClr val="tx1">
                    <a:lumMod val="85000"/>
                    <a:lumOff val="15000"/>
                  </a:schemeClr>
                </a:solidFill>
              </a:rPr>
              <a:t>b</a:t>
            </a:r>
            <a:r>
              <a:rPr lang="en-CA" dirty="0" err="1" smtClean="0">
                <a:solidFill>
                  <a:schemeClr val="tx1">
                    <a:lumMod val="85000"/>
                    <a:lumOff val="15000"/>
                  </a:schemeClr>
                </a:solidFill>
              </a:rPr>
              <a:t>ise</a:t>
            </a:r>
            <a:r>
              <a:rPr lang="en-CA" dirty="0" smtClean="0">
                <a:solidFill>
                  <a:schemeClr val="tx1">
                    <a:lumMod val="85000"/>
                    <a:lumOff val="15000"/>
                  </a:schemeClr>
                </a:solidFill>
              </a:rPr>
              <a:t> et le </a:t>
            </a:r>
            <a:r>
              <a:rPr lang="en-CA" dirty="0" err="1" smtClean="0">
                <a:solidFill>
                  <a:schemeClr val="tx1">
                    <a:lumMod val="85000"/>
                    <a:lumOff val="15000"/>
                  </a:schemeClr>
                </a:solidFill>
              </a:rPr>
              <a:t>foehn</a:t>
            </a:r>
            <a:endParaRPr lang="en-CA" dirty="0" smtClean="0">
              <a:solidFill>
                <a:schemeClr val="tx1">
                  <a:lumMod val="85000"/>
                  <a:lumOff val="15000"/>
                </a:schemeClr>
              </a:solidFill>
            </a:endParaRPr>
          </a:p>
          <a:p>
            <a:r>
              <a:rPr lang="en-CA" dirty="0" smtClean="0">
                <a:solidFill>
                  <a:schemeClr val="tx1">
                    <a:lumMod val="85000"/>
                    <a:lumOff val="15000"/>
                  </a:schemeClr>
                </a:solidFill>
              </a:rPr>
              <a:t>De mars à </a:t>
            </a:r>
            <a:r>
              <a:rPr lang="en-CA" dirty="0" err="1" smtClean="0">
                <a:solidFill>
                  <a:schemeClr val="tx1">
                    <a:lumMod val="85000"/>
                    <a:lumOff val="15000"/>
                  </a:schemeClr>
                </a:solidFill>
              </a:rPr>
              <a:t>juin</a:t>
            </a:r>
            <a:r>
              <a:rPr lang="en-CA" dirty="0" smtClean="0">
                <a:solidFill>
                  <a:schemeClr val="tx1">
                    <a:lumMod val="85000"/>
                    <a:lumOff val="15000"/>
                  </a:schemeClr>
                </a:solidFill>
              </a:rPr>
              <a:t>:</a:t>
            </a:r>
          </a:p>
          <a:p>
            <a:pPr marL="301943" lvl="1" indent="0">
              <a:buNone/>
            </a:pPr>
            <a:r>
              <a:rPr lang="en-CA" dirty="0" err="1" smtClean="0">
                <a:solidFill>
                  <a:schemeClr val="tx1">
                    <a:lumMod val="85000"/>
                    <a:lumOff val="15000"/>
                  </a:schemeClr>
                </a:solidFill>
              </a:rPr>
              <a:t>Températures</a:t>
            </a:r>
            <a:r>
              <a:rPr lang="en-CA" dirty="0" smtClean="0">
                <a:solidFill>
                  <a:schemeClr val="tx1">
                    <a:lumMod val="85000"/>
                    <a:lumOff val="15000"/>
                  </a:schemeClr>
                </a:solidFill>
              </a:rPr>
              <a:t> entre </a:t>
            </a:r>
            <a:r>
              <a:rPr lang="fr-CA" dirty="0">
                <a:solidFill>
                  <a:schemeClr val="tx1">
                    <a:lumMod val="85000"/>
                    <a:lumOff val="15000"/>
                  </a:schemeClr>
                </a:solidFill>
              </a:rPr>
              <a:t>10</a:t>
            </a:r>
            <a:r>
              <a:rPr lang="fr-CA" baseline="30000" dirty="0">
                <a:solidFill>
                  <a:schemeClr val="tx1">
                    <a:lumMod val="85000"/>
                    <a:lumOff val="15000"/>
                  </a:schemeClr>
                </a:solidFill>
              </a:rPr>
              <a:t>o</a:t>
            </a:r>
            <a:r>
              <a:rPr lang="fr-CA" dirty="0">
                <a:solidFill>
                  <a:schemeClr val="tx1">
                    <a:lumMod val="85000"/>
                    <a:lumOff val="15000"/>
                  </a:schemeClr>
                </a:solidFill>
              </a:rPr>
              <a:t>C et 20</a:t>
            </a:r>
            <a:r>
              <a:rPr lang="fr-CA" baseline="30000" dirty="0">
                <a:solidFill>
                  <a:schemeClr val="tx1">
                    <a:lumMod val="85000"/>
                    <a:lumOff val="15000"/>
                  </a:schemeClr>
                </a:solidFill>
              </a:rPr>
              <a:t>o</a:t>
            </a:r>
            <a:r>
              <a:rPr lang="fr-CA" dirty="0">
                <a:solidFill>
                  <a:schemeClr val="tx1">
                    <a:lumMod val="85000"/>
                    <a:lumOff val="15000"/>
                  </a:schemeClr>
                </a:solidFill>
              </a:rPr>
              <a:t>C</a:t>
            </a:r>
            <a:endParaRPr lang="en-CA" dirty="0" smtClean="0">
              <a:solidFill>
                <a:schemeClr val="tx1">
                  <a:lumMod val="85000"/>
                  <a:lumOff val="15000"/>
                </a:schemeClr>
              </a:solidFill>
            </a:endParaRPr>
          </a:p>
          <a:p>
            <a:pPr marL="301943" lvl="1" indent="0">
              <a:buNone/>
            </a:pPr>
            <a:r>
              <a:rPr lang="en-CA" dirty="0" err="1" smtClean="0">
                <a:solidFill>
                  <a:schemeClr val="tx1">
                    <a:lumMod val="85000"/>
                    <a:lumOff val="15000"/>
                  </a:schemeClr>
                </a:solidFill>
              </a:rPr>
              <a:t>Précipitations</a:t>
            </a:r>
            <a:r>
              <a:rPr lang="en-CA" dirty="0" smtClean="0">
                <a:solidFill>
                  <a:schemeClr val="tx1">
                    <a:lumMod val="85000"/>
                    <a:lumOff val="15000"/>
                  </a:schemeClr>
                </a:solidFill>
              </a:rPr>
              <a:t> entre 75 et 150 mm par </a:t>
            </a:r>
            <a:r>
              <a:rPr lang="en-CA" dirty="0" err="1" smtClean="0">
                <a:solidFill>
                  <a:schemeClr val="tx1">
                    <a:lumMod val="85000"/>
                    <a:lumOff val="15000"/>
                  </a:schemeClr>
                </a:solidFill>
              </a:rPr>
              <a:t>mois</a:t>
            </a:r>
            <a:endParaRPr lang="fr-CA" dirty="0">
              <a:solidFill>
                <a:schemeClr val="tx1">
                  <a:lumMod val="85000"/>
                  <a:lumOff val="15000"/>
                </a:schemeClr>
              </a:solidFill>
            </a:endParaRPr>
          </a:p>
        </p:txBody>
      </p:sp>
      <p:sp>
        <p:nvSpPr>
          <p:cNvPr id="2" name="Titre 1"/>
          <p:cNvSpPr>
            <a:spLocks noGrp="1"/>
          </p:cNvSpPr>
          <p:nvPr>
            <p:ph type="title"/>
          </p:nvPr>
        </p:nvSpPr>
        <p:spPr/>
        <p:txBody>
          <a:bodyPr/>
          <a:lstStyle/>
          <a:p>
            <a:r>
              <a:rPr lang="en-CA" dirty="0" err="1" smtClean="0"/>
              <a:t>Géographie</a:t>
            </a:r>
            <a:endParaRPr lang="fr-CA" dirty="0"/>
          </a:p>
        </p:txBody>
      </p:sp>
    </p:spTree>
    <p:extLst>
      <p:ext uri="{BB962C8B-B14F-4D97-AF65-F5344CB8AC3E}">
        <p14:creationId xmlns:p14="http://schemas.microsoft.com/office/powerpoint/2010/main" val="27214863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cap="small" dirty="0" smtClean="0"/>
              <a:t>histoire, </a:t>
            </a:r>
            <a:r>
              <a:rPr lang="en-CA" cap="small" dirty="0" err="1" smtClean="0"/>
              <a:t>politique</a:t>
            </a:r>
            <a:r>
              <a:rPr lang="en-CA" cap="small" dirty="0" smtClean="0"/>
              <a:t> et </a:t>
            </a:r>
            <a:r>
              <a:rPr lang="en-CA" cap="small" dirty="0" err="1" smtClean="0"/>
              <a:t>économie</a:t>
            </a:r>
            <a:endParaRPr lang="fr-CA" cap="small" dirty="0"/>
          </a:p>
        </p:txBody>
      </p:sp>
      <p:sp>
        <p:nvSpPr>
          <p:cNvPr id="3" name="Espace réservé du texte 2"/>
          <p:cNvSpPr>
            <a:spLocks noGrp="1"/>
          </p:cNvSpPr>
          <p:nvPr>
            <p:ph type="body" idx="1"/>
          </p:nvPr>
        </p:nvSpPr>
        <p:spPr/>
        <p:txBody>
          <a:bodyPr/>
          <a:lstStyle/>
          <a:p>
            <a:endParaRPr lang="fr-CA" dirty="0">
              <a:solidFill>
                <a:srgbClr val="FFC000"/>
              </a:solidFill>
            </a:endParaRPr>
          </a:p>
        </p:txBody>
      </p:sp>
    </p:spTree>
    <p:extLst>
      <p:ext uri="{BB962C8B-B14F-4D97-AF65-F5344CB8AC3E}">
        <p14:creationId xmlns:p14="http://schemas.microsoft.com/office/powerpoint/2010/main" val="16182310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92059" y="2393504"/>
            <a:ext cx="7408333" cy="4131840"/>
          </a:xfrm>
        </p:spPr>
        <p:txBody>
          <a:bodyPr>
            <a:normAutofit lnSpcReduction="10000"/>
          </a:bodyPr>
          <a:lstStyle/>
          <a:p>
            <a:r>
              <a:rPr lang="fr-CA" dirty="0" smtClean="0">
                <a:solidFill>
                  <a:schemeClr val="tx1">
                    <a:lumMod val="85000"/>
                    <a:lumOff val="15000"/>
                  </a:schemeClr>
                </a:solidFill>
              </a:rPr>
              <a:t>1291 : Fondation de la Confédération</a:t>
            </a:r>
          </a:p>
          <a:p>
            <a:r>
              <a:rPr lang="fr-CA" dirty="0" smtClean="0">
                <a:solidFill>
                  <a:schemeClr val="tx1">
                    <a:lumMod val="85000"/>
                    <a:lumOff val="15000"/>
                  </a:schemeClr>
                </a:solidFill>
              </a:rPr>
              <a:t>1519 : Début de la réforme</a:t>
            </a:r>
          </a:p>
          <a:p>
            <a:r>
              <a:rPr lang="fr-CA" dirty="0" smtClean="0">
                <a:solidFill>
                  <a:schemeClr val="tx1">
                    <a:lumMod val="85000"/>
                    <a:lumOff val="15000"/>
                  </a:schemeClr>
                </a:solidFill>
              </a:rPr>
              <a:t>1798 : Napoléon envahit la Suisse</a:t>
            </a:r>
          </a:p>
          <a:p>
            <a:r>
              <a:rPr lang="fr-CA" dirty="0" smtClean="0">
                <a:solidFill>
                  <a:schemeClr val="tx1">
                    <a:lumMod val="85000"/>
                    <a:lumOff val="15000"/>
                  </a:schemeClr>
                </a:solidFill>
              </a:rPr>
              <a:t>1815 : Reconnaissance de la neutralité suisse</a:t>
            </a:r>
          </a:p>
          <a:p>
            <a:r>
              <a:rPr lang="fr-CA" dirty="0" smtClean="0">
                <a:solidFill>
                  <a:schemeClr val="tx1">
                    <a:lumMod val="85000"/>
                    <a:lumOff val="15000"/>
                  </a:schemeClr>
                </a:solidFill>
              </a:rPr>
              <a:t>1848 : Fondation de la Suisse moderne</a:t>
            </a:r>
          </a:p>
          <a:p>
            <a:r>
              <a:rPr lang="fr-CA" dirty="0" smtClean="0">
                <a:solidFill>
                  <a:schemeClr val="tx1">
                    <a:lumMod val="85000"/>
                    <a:lumOff val="15000"/>
                  </a:schemeClr>
                </a:solidFill>
              </a:rPr>
              <a:t>1914 : Première guerre mondiale</a:t>
            </a:r>
          </a:p>
          <a:p>
            <a:r>
              <a:rPr lang="fr-CA" dirty="0" smtClean="0">
                <a:solidFill>
                  <a:schemeClr val="tx1">
                    <a:lumMod val="85000"/>
                    <a:lumOff val="15000"/>
                  </a:schemeClr>
                </a:solidFill>
              </a:rPr>
              <a:t>1939 : Deuxième guerre mondiale </a:t>
            </a:r>
          </a:p>
          <a:p>
            <a:pPr lvl="1"/>
            <a:r>
              <a:rPr lang="fr-CA" dirty="0">
                <a:solidFill>
                  <a:schemeClr val="tx1">
                    <a:lumMod val="85000"/>
                    <a:lumOff val="15000"/>
                  </a:schemeClr>
                </a:solidFill>
              </a:rPr>
              <a:t>N</a:t>
            </a:r>
            <a:r>
              <a:rPr lang="fr-CA" dirty="0" smtClean="0">
                <a:solidFill>
                  <a:schemeClr val="tx1">
                    <a:lumMod val="85000"/>
                    <a:lumOff val="15000"/>
                  </a:schemeClr>
                </a:solidFill>
              </a:rPr>
              <a:t>eutralité de l’</a:t>
            </a:r>
            <a:r>
              <a:rPr lang="fr-CA" dirty="0">
                <a:solidFill>
                  <a:schemeClr val="tx1">
                    <a:lumMod val="85000"/>
                    <a:lumOff val="15000"/>
                  </a:schemeClr>
                </a:solidFill>
              </a:rPr>
              <a:t> </a:t>
            </a:r>
            <a:r>
              <a:rPr lang="fr-CA" dirty="0" smtClean="0">
                <a:solidFill>
                  <a:schemeClr val="tx1">
                    <a:lumMod val="85000"/>
                    <a:lumOff val="15000"/>
                  </a:schemeClr>
                </a:solidFill>
              </a:rPr>
              <a:t>armée</a:t>
            </a:r>
          </a:p>
          <a:p>
            <a:r>
              <a:rPr lang="fr-CA" dirty="0" smtClean="0">
                <a:solidFill>
                  <a:schemeClr val="tx1">
                    <a:lumMod val="85000"/>
                    <a:lumOff val="15000"/>
                  </a:schemeClr>
                </a:solidFill>
              </a:rPr>
              <a:t>1978 : Création du 26</a:t>
            </a:r>
            <a:r>
              <a:rPr lang="fr-CA" baseline="30000" dirty="0" smtClean="0">
                <a:solidFill>
                  <a:schemeClr val="tx1">
                    <a:lumMod val="85000"/>
                    <a:lumOff val="15000"/>
                  </a:schemeClr>
                </a:solidFill>
              </a:rPr>
              <a:t>e</a:t>
            </a:r>
            <a:r>
              <a:rPr lang="fr-CA" dirty="0" smtClean="0">
                <a:solidFill>
                  <a:schemeClr val="tx1">
                    <a:lumMod val="85000"/>
                    <a:lumOff val="15000"/>
                  </a:schemeClr>
                </a:solidFill>
              </a:rPr>
              <a:t> canton suisse (Jura)</a:t>
            </a:r>
          </a:p>
          <a:p>
            <a:r>
              <a:rPr lang="fr-CA" dirty="0" smtClean="0">
                <a:solidFill>
                  <a:schemeClr val="tx1">
                    <a:lumMod val="85000"/>
                    <a:lumOff val="15000"/>
                  </a:schemeClr>
                </a:solidFill>
              </a:rPr>
              <a:t>2002 : Adhésion de la Suisse à l’ONU</a:t>
            </a:r>
          </a:p>
          <a:p>
            <a:endParaRPr lang="fr-CA" dirty="0" smtClean="0"/>
          </a:p>
          <a:p>
            <a:endParaRPr lang="fr-CA" dirty="0" smtClean="0"/>
          </a:p>
          <a:p>
            <a:endParaRPr lang="fr-CA" dirty="0" smtClean="0"/>
          </a:p>
          <a:p>
            <a:endParaRPr lang="fr-CA" dirty="0"/>
          </a:p>
        </p:txBody>
      </p:sp>
      <p:sp>
        <p:nvSpPr>
          <p:cNvPr id="3" name="Titre 2"/>
          <p:cNvSpPr>
            <a:spLocks noGrp="1"/>
          </p:cNvSpPr>
          <p:nvPr>
            <p:ph type="title"/>
          </p:nvPr>
        </p:nvSpPr>
        <p:spPr/>
        <p:txBody>
          <a:bodyPr/>
          <a:lstStyle/>
          <a:p>
            <a:r>
              <a:rPr lang="fr-CA" dirty="0" smtClean="0"/>
              <a:t>Histoire…en bref</a:t>
            </a:r>
            <a:endParaRPr lang="fr-CA" dirty="0"/>
          </a:p>
        </p:txBody>
      </p:sp>
    </p:spTree>
    <p:extLst>
      <p:ext uri="{BB962C8B-B14F-4D97-AF65-F5344CB8AC3E}">
        <p14:creationId xmlns:p14="http://schemas.microsoft.com/office/powerpoint/2010/main" val="42158311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 calcmode="lin" valueType="num">
                                      <p:cBhvr>
                                        <p:cTn id="54"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2">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 calcmode="lin" valueType="num">
                                      <p:cBhvr>
                                        <p:cTn id="61"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3" dur="500"/>
                                        <p:tgtEl>
                                          <p:spTgt spid="2">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txEl>
                                              <p:pRg st="9" end="9"/>
                                            </p:txEl>
                                          </p:spTgt>
                                        </p:tgtEl>
                                        <p:attrNameLst>
                                          <p:attrName>style.visibility</p:attrName>
                                        </p:attrNameLst>
                                      </p:cBhvr>
                                      <p:to>
                                        <p:strVal val="visible"/>
                                      </p:to>
                                    </p:set>
                                    <p:anim calcmode="lin" valueType="num">
                                      <p:cBhvr>
                                        <p:cTn id="68"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69"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7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pPr>
              <a:buNone/>
            </a:pPr>
            <a:r>
              <a:rPr lang="fr-CA" b="1" dirty="0" smtClean="0">
                <a:solidFill>
                  <a:schemeClr val="tx1">
                    <a:lumMod val="85000"/>
                    <a:lumOff val="15000"/>
                  </a:schemeClr>
                </a:solidFill>
              </a:rPr>
              <a:t>Plusieurs composantes : </a:t>
            </a:r>
          </a:p>
          <a:p>
            <a:pPr>
              <a:buNone/>
            </a:pPr>
            <a:endParaRPr lang="fr-CA" dirty="0" smtClean="0">
              <a:solidFill>
                <a:schemeClr val="tx1">
                  <a:lumMod val="85000"/>
                  <a:lumOff val="15000"/>
                </a:schemeClr>
              </a:solidFill>
            </a:endParaRPr>
          </a:p>
          <a:p>
            <a:r>
              <a:rPr lang="fr-CA" dirty="0" smtClean="0">
                <a:solidFill>
                  <a:schemeClr val="tx1">
                    <a:lumMod val="85000"/>
                    <a:lumOff val="15000"/>
                  </a:schemeClr>
                </a:solidFill>
              </a:rPr>
              <a:t>Le fédéralisme suisse : multinational et linguistique</a:t>
            </a:r>
          </a:p>
          <a:p>
            <a:r>
              <a:rPr lang="fr-CA" dirty="0" smtClean="0">
                <a:solidFill>
                  <a:schemeClr val="tx1">
                    <a:lumMod val="85000"/>
                    <a:lumOff val="15000"/>
                  </a:schemeClr>
                </a:solidFill>
              </a:rPr>
              <a:t>Une démocratie unique</a:t>
            </a:r>
          </a:p>
          <a:p>
            <a:r>
              <a:rPr lang="fr-CA" dirty="0" smtClean="0">
                <a:solidFill>
                  <a:schemeClr val="tx1">
                    <a:lumMod val="85000"/>
                    <a:lumOff val="15000"/>
                  </a:schemeClr>
                </a:solidFill>
              </a:rPr>
              <a:t>Le service militaire obligatoire</a:t>
            </a:r>
          </a:p>
          <a:p>
            <a:r>
              <a:rPr lang="fr-CA" dirty="0" smtClean="0">
                <a:solidFill>
                  <a:schemeClr val="tx1">
                    <a:lumMod val="85000"/>
                    <a:lumOff val="15000"/>
                  </a:schemeClr>
                </a:solidFill>
              </a:rPr>
              <a:t>Le principe de neutralité</a:t>
            </a:r>
          </a:p>
          <a:p>
            <a:r>
              <a:rPr lang="fr-CA" dirty="0" smtClean="0">
                <a:solidFill>
                  <a:schemeClr val="tx1">
                    <a:lumMod val="85000"/>
                    <a:lumOff val="15000"/>
                  </a:schemeClr>
                </a:solidFill>
              </a:rPr>
              <a:t>La Suisse et l’Europe</a:t>
            </a:r>
          </a:p>
          <a:p>
            <a:endParaRPr lang="fr-CA" b="1" dirty="0" smtClean="0"/>
          </a:p>
          <a:p>
            <a:endParaRPr lang="fr-CA" dirty="0" smtClean="0"/>
          </a:p>
          <a:p>
            <a:endParaRPr lang="fr-CA" dirty="0"/>
          </a:p>
        </p:txBody>
      </p:sp>
      <p:sp>
        <p:nvSpPr>
          <p:cNvPr id="4" name="Titre 3"/>
          <p:cNvSpPr>
            <a:spLocks noGrp="1"/>
          </p:cNvSpPr>
          <p:nvPr>
            <p:ph type="title"/>
          </p:nvPr>
        </p:nvSpPr>
        <p:spPr/>
        <p:txBody>
          <a:bodyPr>
            <a:normAutofit fontScale="90000"/>
          </a:bodyPr>
          <a:lstStyle/>
          <a:p>
            <a:r>
              <a:rPr lang="fr-CA" dirty="0" smtClean="0"/>
              <a:t>Réflexion identitaire : </a:t>
            </a:r>
            <a:br>
              <a:rPr lang="fr-CA" dirty="0" smtClean="0"/>
            </a:br>
            <a:r>
              <a:rPr lang="fr-CA" dirty="0" smtClean="0"/>
              <a:t>Que signifie être Suisse ?</a:t>
            </a:r>
            <a:endParaRPr lang="fr-CA" dirty="0"/>
          </a:p>
        </p:txBody>
      </p:sp>
    </p:spTree>
    <p:extLst>
      <p:ext uri="{BB962C8B-B14F-4D97-AF65-F5344CB8AC3E}">
        <p14:creationId xmlns:p14="http://schemas.microsoft.com/office/powerpoint/2010/main" val="637998520"/>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Suisse">
      <a:dk1>
        <a:sysClr val="windowText" lastClr="000000"/>
      </a:dk1>
      <a:lt1>
        <a:srgbClr val="FFFFFF"/>
      </a:lt1>
      <a:dk2>
        <a:srgbClr val="C00000"/>
      </a:dk2>
      <a:lt2>
        <a:srgbClr val="FB2009"/>
      </a:lt2>
      <a:accent1>
        <a:srgbClr val="FF0000"/>
      </a:accent1>
      <a:accent2>
        <a:srgbClr val="FF0000"/>
      </a:accent2>
      <a:accent3>
        <a:srgbClr val="FF0000"/>
      </a:accent3>
      <a:accent4>
        <a:srgbClr val="FDA59C"/>
      </a:accent4>
      <a:accent5>
        <a:srgbClr val="FF0000"/>
      </a:accent5>
      <a:accent6>
        <a:srgbClr val="C00000"/>
      </a:accent6>
      <a:hlink>
        <a:srgbClr val="595959"/>
      </a:hlink>
      <a:folHlink>
        <a:srgbClr val="262626"/>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651</TotalTime>
  <Words>1507</Words>
  <Application>Microsoft Office PowerPoint</Application>
  <PresentationFormat>Affichage à l'écran (4:3)</PresentationFormat>
  <Paragraphs>230</Paragraphs>
  <Slides>30</Slides>
  <Notes>30</Notes>
  <HiddenSlides>0</HiddenSlides>
  <MMClips>2</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Vagues</vt:lpstr>
      <vt:lpstr>Destination: Suisse</vt:lpstr>
      <vt:lpstr>Motivations</vt:lpstr>
      <vt:lpstr>Géographie</vt:lpstr>
      <vt:lpstr>La Suisse</vt:lpstr>
      <vt:lpstr>Les cantons</vt:lpstr>
      <vt:lpstr>Géographie</vt:lpstr>
      <vt:lpstr>histoire, politique et économie</vt:lpstr>
      <vt:lpstr>Histoire…en bref</vt:lpstr>
      <vt:lpstr>Réflexion identitaire :  Que signifie être Suisse ?</vt:lpstr>
      <vt:lpstr>Définition intérieure de l’identité suisse</vt:lpstr>
      <vt:lpstr>Économie</vt:lpstr>
      <vt:lpstr>Jeu: The Price is Right</vt:lpstr>
      <vt:lpstr>Culture</vt:lpstr>
      <vt:lpstr>Identité cuturelle</vt:lpstr>
      <vt:lpstr>Langues</vt:lpstr>
      <vt:lpstr>Présentation PowerPoint</vt:lpstr>
      <vt:lpstr>Religion</vt:lpstr>
      <vt:lpstr>Sports</vt:lpstr>
      <vt:lpstr>Écologie</vt:lpstr>
      <vt:lpstr>Musique traditionnelle</vt:lpstr>
      <vt:lpstr>Gastronomie</vt:lpstr>
      <vt:lpstr>Autres spécialités</vt:lpstr>
      <vt:lpstr>Jeu: l’aveugle</vt:lpstr>
      <vt:lpstr>Le savoir-vivre suisse Vrai ou faux?</vt:lpstr>
      <vt:lpstr>Système éducatif</vt:lpstr>
      <vt:lpstr>Système éducatif</vt:lpstr>
      <vt:lpstr>Système éducatif</vt:lpstr>
      <vt:lpstr>Écoles communales de Martigny</vt:lpstr>
      <vt:lpstr>Écoles communales de Martigny</vt:lpstr>
      <vt:lpstr>Difficultés anticipées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Destination: Suisse</dc:title>
  <dc:creator>Marie-Claude</dc:creator>
  <cp:lastModifiedBy>Marie-Claude</cp:lastModifiedBy>
  <cp:revision>200</cp:revision>
  <cp:lastPrinted>2012-11-27T04:35:54Z</cp:lastPrinted>
  <dcterms:created xsi:type="dcterms:W3CDTF">2012-11-21T17:56:24Z</dcterms:created>
  <dcterms:modified xsi:type="dcterms:W3CDTF">2012-11-27T04:41:57Z</dcterms:modified>
</cp:coreProperties>
</file>